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1" r:id="rId3"/>
    <p:sldMasterId id="2147483662" r:id="rId4"/>
  </p:sldMasterIdLst>
  <p:notesMasterIdLst>
    <p:notesMasterId r:id="rId44"/>
  </p:notesMasterIdLst>
  <p:sldIdLst>
    <p:sldId id="256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304" r:id="rId20"/>
    <p:sldId id="279" r:id="rId21"/>
    <p:sldId id="280" r:id="rId22"/>
    <p:sldId id="281" r:id="rId23"/>
    <p:sldId id="282" r:id="rId24"/>
    <p:sldId id="283" r:id="rId25"/>
    <p:sldId id="284" r:id="rId26"/>
    <p:sldId id="305" r:id="rId27"/>
    <p:sldId id="285" r:id="rId28"/>
    <p:sldId id="286" r:id="rId29"/>
    <p:sldId id="287" r:id="rId30"/>
    <p:sldId id="291" r:id="rId31"/>
    <p:sldId id="292" r:id="rId32"/>
    <p:sldId id="293" r:id="rId33"/>
    <p:sldId id="295" r:id="rId34"/>
    <p:sldId id="618" r:id="rId35"/>
    <p:sldId id="619" r:id="rId36"/>
    <p:sldId id="626" r:id="rId37"/>
    <p:sldId id="627" r:id="rId38"/>
    <p:sldId id="620" r:id="rId39"/>
    <p:sldId id="621" r:id="rId40"/>
    <p:sldId id="622" r:id="rId41"/>
    <p:sldId id="625" r:id="rId42"/>
    <p:sldId id="623" r:id="rId43"/>
  </p:sldIdLst>
  <p:sldSz cx="9144000" cy="6858000" type="screen4x3"/>
  <p:notesSz cx="7010400" cy="92964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Helvetica" panose="020B0604020202020204" pitchFamily="34" charset="0"/>
      <p:regular r:id="rId51"/>
      <p:bold r:id="rId52"/>
      <p:italic r:id="rId53"/>
      <p:boldItalic r:id="rId54"/>
    </p:embeddedFont>
    <p:embeddedFont>
      <p:font typeface="Helvetica Neue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000000"/>
          </p15:clr>
        </p15:guide>
        <p15:guide id="2" pos="521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0" roundtripDataSignature="AMtx7mhTbHe/kiYxYs3p/7kKqEWMIihj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21E30-03EF-4386-B649-4204827C1149}" v="55" dt="2022-08-24T05:04:38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3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64" y="32"/>
      </p:cViewPr>
      <p:guideLst>
        <p:guide orient="horz" pos="679"/>
        <p:guide pos="5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3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1.xml"/><Relationship Id="rId90" Type="http://customschemas.google.com/relationships/presentationmetadata" Target="metadata"/><Relationship Id="rId95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3512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7d4a5b725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7d4a5b725_2_13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47d4a5b725_2_13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7d4a5b725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7d4a5b725_2_20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47d4a5b725_2_20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7d4a5b725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7d4a5b725_2_2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47d4a5b725_2_27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7d4a5b72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7d4a5b725_2_34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47d4a5b725_2_34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7d4a5b725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7d4a5b725_2_55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47d4a5b725_2_55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7d4a5b725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47d4a5b725_2_62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47d4a5b725_2_62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7d4a5b725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47d4a5b725_2_69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47d4a5b725_2_69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269" name="Google Shape;2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7d4a5b725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7d4a5b725_2_76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47d4a5b725_2_76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20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/>
          </a:p>
        </p:txBody>
      </p:sp>
      <p:sp>
        <p:nvSpPr>
          <p:cNvPr id="284" name="Google Shape;2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3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7d4a5b725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7d4a5b725_2_41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47d4a5b725_2_41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22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/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14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15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7d4a5b725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7d4a5b725_2_83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47d4a5b725_2_83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26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7d4a5b725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47d4a5b725_2_95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147d4a5b725_2_95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27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7d4a5b725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47d4a5b725_2_103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47d4a5b725_2_103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28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</a:t>
            </a:fld>
            <a:endParaRPr/>
          </a:p>
        </p:txBody>
      </p:sp>
      <p:sp>
        <p:nvSpPr>
          <p:cNvPr id="384" name="Google Shape;3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p18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</a:t>
            </a:fld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19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A2FEF7B-A049-B7A9-6410-8646837BDD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DEB6A4-EDB1-4BC6-AAD6-7C96E56E98BE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31138" name="Rectangle 2">
            <a:extLst>
              <a:ext uri="{FF2B5EF4-FFF2-40B4-BE49-F238E27FC236}">
                <a16:creationId xmlns:a16="http://schemas.microsoft.com/office/drawing/2014/main" id="{88C33D02-0B0B-7910-2EF4-01BB7C3346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A1CE2F7B-DD28-F85C-1E58-E877999EF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7d4a5b72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7d4a5b725_0_20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47d4a5b725_0_20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0043261-5A46-3460-B8F6-D40503D9A8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49E35F-7D7E-4565-9D80-CD36BC86620D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33186" name="Rectangle 2">
            <a:extLst>
              <a:ext uri="{FF2B5EF4-FFF2-40B4-BE49-F238E27FC236}">
                <a16:creationId xmlns:a16="http://schemas.microsoft.com/office/drawing/2014/main" id="{4498433C-A598-119A-B8B9-D408B2CB5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>
            <a:extLst>
              <a:ext uri="{FF2B5EF4-FFF2-40B4-BE49-F238E27FC236}">
                <a16:creationId xmlns:a16="http://schemas.microsoft.com/office/drawing/2014/main" id="{59F1E241-2D24-71A8-1703-EA94CD98EC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2C9C8B2-47B4-B0CD-7B21-8A379369BA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40813E-E1D3-4D64-A747-E05CFB77F53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735234" name="Rectangle 2">
            <a:extLst>
              <a:ext uri="{FF2B5EF4-FFF2-40B4-BE49-F238E27FC236}">
                <a16:creationId xmlns:a16="http://schemas.microsoft.com/office/drawing/2014/main" id="{35DFA1F5-270C-1F00-7B4C-2075A319FA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>
            <a:extLst>
              <a:ext uri="{FF2B5EF4-FFF2-40B4-BE49-F238E27FC236}">
                <a16:creationId xmlns:a16="http://schemas.microsoft.com/office/drawing/2014/main" id="{F8AFB565-4641-FA82-CFE5-0220E9A3B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1E4BCBB-2170-D193-A77C-AF58546885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C590BB-A74E-4552-8FCF-4852D78E6B64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737282" name="Rectangle 2">
            <a:extLst>
              <a:ext uri="{FF2B5EF4-FFF2-40B4-BE49-F238E27FC236}">
                <a16:creationId xmlns:a16="http://schemas.microsoft.com/office/drawing/2014/main" id="{7D7F67F4-4B87-F603-FFB0-835E3A5EC5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283" name="Rectangle 3">
            <a:extLst>
              <a:ext uri="{FF2B5EF4-FFF2-40B4-BE49-F238E27FC236}">
                <a16:creationId xmlns:a16="http://schemas.microsoft.com/office/drawing/2014/main" id="{C06DFFA7-EF05-C7E2-1E0C-34961A5788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A565CE3-921B-46C8-6575-C55E07425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0D5561-CD82-4B6F-ACCC-F40EEE95D652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739330" name="Rectangle 2">
            <a:extLst>
              <a:ext uri="{FF2B5EF4-FFF2-40B4-BE49-F238E27FC236}">
                <a16:creationId xmlns:a16="http://schemas.microsoft.com/office/drawing/2014/main" id="{5B684F88-51EB-7C16-FDAB-1C3793A463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F5E7F15F-A77E-5206-CA85-7074004AA3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7d4a5b72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7d4a5b725_0_29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47d4a5b725_0_29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7d4a5b72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7d4a5b725_0_3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47d4a5b725_0_37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7d4a5b72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7d4a5b725_2_0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47d4a5b725_2_0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7d4a5b72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47d4a5b725_2_7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47d4a5b725_2_7:notes"/>
          <p:cNvSpPr txBox="1">
            <a:spLocks noGrp="1"/>
          </p:cNvSpPr>
          <p:nvPr>
            <p:ph type="sldNum" idx="12"/>
          </p:nvPr>
        </p:nvSpPr>
        <p:spPr>
          <a:xfrm>
            <a:off x="3973512" y="8832850"/>
            <a:ext cx="3036900" cy="463500"/>
          </a:xfrm>
          <a:prstGeom prst="rect">
            <a:avLst/>
          </a:prstGeom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200" name="Google Shape;2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E019-F2BE-EC5A-2CC0-C0637736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0F449-13CE-642A-B847-DCE1945B1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82B6-5CAA-715F-766F-4686B182F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99E4-92EB-4C75-BA34-3338304D05A4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2E15E-D4A4-D1F3-92F0-65837B98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EFED-79E1-95D2-5E20-965CD26F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2AE67-721E-49B8-AEDA-809969D1075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body" idx="1"/>
          </p:nvPr>
        </p:nvSpPr>
        <p:spPr>
          <a:xfrm>
            <a:off x="814388" y="1093788"/>
            <a:ext cx="3754437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8620" algn="l">
              <a:spcBef>
                <a:spcPts val="980"/>
              </a:spcBef>
              <a:spcAft>
                <a:spcPts val="0"/>
              </a:spcAft>
              <a:buSzPts val="2520"/>
              <a:buChar char="●"/>
              <a:defRPr sz="2800"/>
            </a:lvl1pPr>
            <a:lvl2pPr marL="914400" lvl="1" indent="-350519" algn="l">
              <a:spcBef>
                <a:spcPts val="840"/>
              </a:spcBef>
              <a:spcAft>
                <a:spcPts val="0"/>
              </a:spcAft>
              <a:buSzPts val="1920"/>
              <a:buChar char="●"/>
              <a:defRPr sz="2400"/>
            </a:lvl2pPr>
            <a:lvl3pPr marL="1371600" lvl="2" indent="-323850" algn="l">
              <a:spcBef>
                <a:spcPts val="700"/>
              </a:spcBef>
              <a:spcAft>
                <a:spcPts val="0"/>
              </a:spcAft>
              <a:buSzPts val="1500"/>
              <a:buChar char="4"/>
              <a:defRPr sz="2000"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body" idx="2"/>
          </p:nvPr>
        </p:nvSpPr>
        <p:spPr>
          <a:xfrm>
            <a:off x="4721225" y="1093788"/>
            <a:ext cx="375443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8620" algn="l">
              <a:spcBef>
                <a:spcPts val="980"/>
              </a:spcBef>
              <a:spcAft>
                <a:spcPts val="0"/>
              </a:spcAft>
              <a:buSzPts val="2520"/>
              <a:buChar char="●"/>
              <a:defRPr sz="2800"/>
            </a:lvl1pPr>
            <a:lvl2pPr marL="914400" lvl="1" indent="-350519" algn="l">
              <a:spcBef>
                <a:spcPts val="840"/>
              </a:spcBef>
              <a:spcAft>
                <a:spcPts val="0"/>
              </a:spcAft>
              <a:buSzPts val="1920"/>
              <a:buChar char="●"/>
              <a:defRPr sz="2400"/>
            </a:lvl2pPr>
            <a:lvl3pPr marL="1371600" lvl="2" indent="-323850" algn="l">
              <a:spcBef>
                <a:spcPts val="700"/>
              </a:spcBef>
              <a:spcAft>
                <a:spcPts val="0"/>
              </a:spcAft>
              <a:buSzPts val="1500"/>
              <a:buChar char="4"/>
              <a:defRPr sz="2000"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spcBef>
                <a:spcPts val="63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spcBef>
                <a:spcPts val="560"/>
              </a:spcBef>
              <a:spcAft>
                <a:spcPts val="0"/>
              </a:spcAft>
              <a:buSzPts val="1200"/>
              <a:buNone/>
              <a:defRPr sz="1600"/>
            </a:lvl3pPr>
            <a:lvl4pPr marL="1828800" lvl="3" indent="-228600" algn="l">
              <a:spcBef>
                <a:spcPts val="49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5pPr>
            <a:lvl6pPr marL="2743200" lvl="5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6pPr>
            <a:lvl7pPr marL="3200400" lvl="6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7pPr>
            <a:lvl8pPr marL="3657600" lvl="7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8pPr>
            <a:lvl9pPr marL="4114800" lvl="8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275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spcBef>
                <a:spcPts val="630"/>
              </a:spcBef>
              <a:spcAft>
                <a:spcPts val="0"/>
              </a:spcAft>
              <a:buSzPts val="1620"/>
              <a:buChar char="●"/>
              <a:defRPr/>
            </a:lvl1pPr>
            <a:lvl2pPr marL="914400" lvl="1" indent="-320040" algn="l">
              <a:spcBef>
                <a:spcPts val="63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 rot="5400000">
            <a:off x="4895850" y="2047875"/>
            <a:ext cx="5880100" cy="2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 rot="5400000">
            <a:off x="781050" y="104775"/>
            <a:ext cx="5880100" cy="5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spcBef>
                <a:spcPts val="630"/>
              </a:spcBef>
              <a:spcAft>
                <a:spcPts val="0"/>
              </a:spcAft>
              <a:buSzPts val="1620"/>
              <a:buChar char="●"/>
              <a:defRPr/>
            </a:lvl1pPr>
            <a:lvl2pPr marL="914400" lvl="1" indent="-320040" algn="l">
              <a:spcBef>
                <a:spcPts val="63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 rot="5400000">
            <a:off x="2193131" y="-284957"/>
            <a:ext cx="4903787" cy="766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1470" algn="l">
              <a:spcBef>
                <a:spcPts val="630"/>
              </a:spcBef>
              <a:spcAft>
                <a:spcPts val="0"/>
              </a:spcAft>
              <a:buSzPts val="1620"/>
              <a:buChar char="●"/>
              <a:defRPr/>
            </a:lvl1pPr>
            <a:lvl2pPr marL="914400" lvl="1" indent="-320040" algn="l">
              <a:spcBef>
                <a:spcPts val="63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3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26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spcBef>
                <a:spcPts val="1120"/>
              </a:spcBef>
              <a:spcAft>
                <a:spcPts val="0"/>
              </a:spcAft>
              <a:buSzPts val="2880"/>
              <a:buChar char="●"/>
              <a:defRPr sz="3200"/>
            </a:lvl1pPr>
            <a:lvl2pPr marL="914400" lvl="1" indent="-370840" algn="l">
              <a:spcBef>
                <a:spcPts val="980"/>
              </a:spcBef>
              <a:spcAft>
                <a:spcPts val="0"/>
              </a:spcAft>
              <a:buSzPts val="2240"/>
              <a:buChar char="●"/>
              <a:defRPr sz="2800"/>
            </a:lvl2pPr>
            <a:lvl3pPr marL="1371600" lvl="2" indent="-342900" algn="l">
              <a:spcBef>
                <a:spcPts val="840"/>
              </a:spcBef>
              <a:spcAft>
                <a:spcPts val="0"/>
              </a:spcAft>
              <a:buSzPts val="1800"/>
              <a:buChar char="4"/>
              <a:defRPr sz="2400"/>
            </a:lvl3pPr>
            <a:lvl4pPr marL="1828800" lvl="3" indent="-355600" algn="l"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5pPr>
            <a:lvl6pPr marL="2743200" lvl="5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6pPr>
            <a:lvl7pPr marL="3200400" lvl="6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7pPr>
            <a:lvl8pPr marL="3657600" lvl="7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8pPr>
            <a:lvl9pPr marL="4114800" lvl="8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26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16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5760" algn="l">
              <a:spcBef>
                <a:spcPts val="840"/>
              </a:spcBef>
              <a:spcAft>
                <a:spcPts val="0"/>
              </a:spcAft>
              <a:buSzPts val="2160"/>
              <a:buChar char="●"/>
              <a:defRPr sz="2400"/>
            </a:lvl1pPr>
            <a:lvl2pPr marL="914400" lvl="1" indent="-330200" algn="l"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2000"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 sz="1800"/>
            </a:lvl3pPr>
            <a:lvl4pPr marL="1828800" lvl="3" indent="-330200" algn="l">
              <a:spcBef>
                <a:spcPts val="56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16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5760" algn="l">
              <a:spcBef>
                <a:spcPts val="840"/>
              </a:spcBef>
              <a:spcAft>
                <a:spcPts val="0"/>
              </a:spcAft>
              <a:buSzPts val="2160"/>
              <a:buChar char="●"/>
              <a:defRPr sz="2400"/>
            </a:lvl1pPr>
            <a:lvl2pPr marL="914400" lvl="1" indent="-330200" algn="l">
              <a:spcBef>
                <a:spcPts val="700"/>
              </a:spcBef>
              <a:spcAft>
                <a:spcPts val="0"/>
              </a:spcAft>
              <a:buSzPts val="1600"/>
              <a:buChar char="●"/>
              <a:defRPr sz="2000"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 sz="1800"/>
            </a:lvl3pPr>
            <a:lvl4pPr marL="1828800" lvl="3" indent="-330200" algn="l">
              <a:spcBef>
                <a:spcPts val="56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2EEF6-DF89-5BED-E626-33FA6107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60822-B45E-1F1B-2B9F-55C6EB24A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EB88-D855-9BDE-0BCD-E5C5354D4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99E4-92EB-4C75-BA34-3338304D05A4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0CEAA-A0E1-6E8E-E4F9-7629B68B3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F8176-0AF4-134C-9929-9B9F998CE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2AE67-721E-49B8-AEDA-809969D1075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275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147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004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5"/>
          <p:cNvSpPr txBox="1"/>
          <p:nvPr/>
        </p:nvSpPr>
        <p:spPr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©Silberschatz, Korth and Sudarshan</a:t>
            </a:r>
            <a:endParaRPr/>
          </a:p>
        </p:txBody>
      </p:sp>
      <p:sp>
        <p:nvSpPr>
          <p:cNvPr id="26" name="Google Shape;26;p25"/>
          <p:cNvSpPr txBox="1"/>
          <p:nvPr/>
        </p:nvSpPr>
        <p:spPr>
          <a:xfrm>
            <a:off x="4481512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fld id="{00000000-1234-1234-1234-123412341234}" type="slidenum">
              <a:rPr lang="en-US" sz="10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25"/>
          <p:cNvSpPr txBox="1"/>
          <p:nvPr/>
        </p:nvSpPr>
        <p:spPr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"/>
              <a:buNone/>
            </a:pPr>
            <a:r>
              <a:rPr lang="en-US" sz="10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System Concepts - 6</a:t>
            </a:r>
            <a:r>
              <a:rPr lang="en-US" sz="1000" b="1" i="0" u="none" strike="noStrike" cap="none" baseline="30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10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Edition</a:t>
            </a:r>
            <a:endParaRPr/>
          </a:p>
        </p:txBody>
      </p:sp>
      <p:sp>
        <p:nvSpPr>
          <p:cNvPr id="29" name="Google Shape;29;p25"/>
          <p:cNvSpPr/>
          <p:nvPr/>
        </p:nvSpPr>
        <p:spPr>
          <a:xfrm>
            <a:off x="8916987" y="5445125"/>
            <a:ext cx="227012" cy="47625"/>
          </a:xfrm>
          <a:custGeom>
            <a:avLst/>
            <a:gdLst/>
            <a:ahLst/>
            <a:cxnLst/>
            <a:rect l="l" t="t" r="r" b="b"/>
            <a:pathLst>
              <a:path w="285" h="61" extrusionOk="0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" name="Google Shape;30;p25" descr="Cover-6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3175" y="0"/>
            <a:ext cx="668337" cy="8159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Helvetica Neue"/>
              <a:buNone/>
            </a:pPr>
            <a:r>
              <a:rPr lang="en-US" sz="3200" b="1" i="0" u="none" dirty="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2: Introduction to Relational Model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47d4a5b725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155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7d4a5b725_2_2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Project- Practice example</a:t>
            </a:r>
            <a:endParaRPr/>
          </a:p>
        </p:txBody>
      </p:sp>
      <p:sp>
        <p:nvSpPr>
          <p:cNvPr id="224" name="Google Shape;224;g147d4a5b725_2_20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90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30"/>
              </a:spcBef>
              <a:spcAft>
                <a:spcPts val="0"/>
              </a:spcAft>
              <a:buNone/>
            </a:pPr>
            <a:r>
              <a:rPr lang="en-US"/>
              <a:t>Q Find name of all the instructors where department is physics and salary is greater than 80000</a:t>
            </a:r>
            <a:endParaRPr/>
          </a:p>
          <a:p>
            <a:pPr marL="0" lvl="0" indent="0" algn="l" rtl="0">
              <a:spcBef>
                <a:spcPts val="63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g147d4a5b725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124" y="2159272"/>
            <a:ext cx="473392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7d4a5b725_2_2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Composition of Relational Operations</a:t>
            </a:r>
            <a:endParaRPr/>
          </a:p>
        </p:txBody>
      </p:sp>
      <p:sp>
        <p:nvSpPr>
          <p:cNvPr id="232" name="Google Shape;232;g147d4a5b725_2_27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90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147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620"/>
              <a:buFont typeface="Arial"/>
              <a:buChar char="●"/>
            </a:pPr>
            <a:r>
              <a:rPr lang="en-US" sz="185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he result of a relational-algebra operation is relation  and therefore of relational-algebra operations can be composed together into a </a:t>
            </a:r>
            <a:r>
              <a:rPr lang="en-US" sz="1700" b="1">
                <a:latin typeface="Arial"/>
                <a:ea typeface="Arial"/>
                <a:cs typeface="Arial"/>
                <a:sym typeface="Arial"/>
              </a:rPr>
              <a:t>relational-algebra expression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14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Consider  the query -- Find the names of all instructors in the Physics department.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Arial"/>
                <a:ea typeface="Arial"/>
                <a:cs typeface="Arial"/>
                <a:sym typeface="Arial"/>
              </a:rPr>
              <a:t> 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         𝜫</a:t>
            </a:r>
            <a:r>
              <a:rPr lang="en-US" sz="2800" i="1" baseline="-25000"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(𝝈</a:t>
            </a:r>
            <a:r>
              <a:rPr lang="en-US" sz="2800" i="1" baseline="-25000">
                <a:latin typeface="Arial"/>
                <a:ea typeface="Arial"/>
                <a:cs typeface="Arial"/>
                <a:sym typeface="Arial"/>
              </a:rPr>
              <a:t>dept_name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i="1" baseline="-25000">
                <a:latin typeface="Arial"/>
                <a:ea typeface="Arial"/>
                <a:cs typeface="Arial"/>
                <a:sym typeface="Arial"/>
              </a:rPr>
              <a:t>=“Physics” 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instructor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))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latin typeface="Arial"/>
                <a:ea typeface="Arial"/>
                <a:cs typeface="Arial"/>
                <a:sym typeface="Arial"/>
              </a:rPr>
              <a:t> 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Instead of giving the name of a relation as the argument of the projection operation, we give an expression that evaluates to a relation.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7d4a5b725_2_3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Practice Problems</a:t>
            </a:r>
            <a:endParaRPr/>
          </a:p>
        </p:txBody>
      </p:sp>
      <p:pic>
        <p:nvPicPr>
          <p:cNvPr id="239" name="Google Shape;239;g147d4a5b725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9475"/>
            <a:ext cx="8839201" cy="568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47d4a5b725_2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19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-US" sz="32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Union of two relations</a:t>
            </a:r>
            <a:endParaRPr/>
          </a:p>
        </p:txBody>
      </p:sp>
      <p:sp>
        <p:nvSpPr>
          <p:cNvPr id="252" name="Google Shape;252;p11"/>
          <p:cNvSpPr txBox="1">
            <a:spLocks noGrp="1"/>
          </p:cNvSpPr>
          <p:nvPr>
            <p:ph type="body" idx="1"/>
          </p:nvPr>
        </p:nvSpPr>
        <p:spPr>
          <a:xfrm>
            <a:off x="798512" y="1077912"/>
            <a:ext cx="6861175" cy="33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r, s:</a:t>
            </a:r>
            <a:endParaRPr/>
          </a:p>
        </p:txBody>
      </p:sp>
      <p:sp>
        <p:nvSpPr>
          <p:cNvPr id="253" name="Google Shape;253;p11"/>
          <p:cNvSpPr txBox="1"/>
          <p:nvPr/>
        </p:nvSpPr>
        <p:spPr>
          <a:xfrm>
            <a:off x="798512" y="3238500"/>
            <a:ext cx="702945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∪ s:</a:t>
            </a:r>
            <a:endParaRPr/>
          </a:p>
        </p:txBody>
      </p:sp>
      <p:pic>
        <p:nvPicPr>
          <p:cNvPr id="254" name="Google Shape;25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6087" y="1138237"/>
            <a:ext cx="2357437" cy="421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5590-6F0C-CD44-BD0B-483C387F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F0277-850E-2FDF-29AD-2961D8DDB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5730" indent="0">
              <a:buNone/>
            </a:pPr>
            <a:r>
              <a:rPr lang="en-IN" dirty="0"/>
              <a:t>Section 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744CF-1A58-5AE7-E107-726A6374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37" y="1588509"/>
            <a:ext cx="6965125" cy="426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5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47d4a5b725_2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60" y="152400"/>
            <a:ext cx="859986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47d4a5b725_2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26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title"/>
          </p:nvPr>
        </p:nvSpPr>
        <p:spPr>
          <a:xfrm>
            <a:off x="823912" y="666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-US" sz="32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difference of two relations</a:t>
            </a:r>
            <a:endParaRPr/>
          </a:p>
        </p:txBody>
      </p:sp>
      <p:sp>
        <p:nvSpPr>
          <p:cNvPr id="273" name="Google Shape;273;p12"/>
          <p:cNvSpPr txBox="1">
            <a:spLocks noGrp="1"/>
          </p:cNvSpPr>
          <p:nvPr>
            <p:ph type="body" idx="1"/>
          </p:nvPr>
        </p:nvSpPr>
        <p:spPr>
          <a:xfrm>
            <a:off x="798512" y="1077912"/>
            <a:ext cx="6861175" cy="33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798512" y="3221037"/>
            <a:ext cx="702945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lang="en-US" sz="16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 – s:</a:t>
            </a:r>
            <a:endParaRPr/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1000" y="1211262"/>
            <a:ext cx="2554287" cy="323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-US" sz="32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Query Languages</a:t>
            </a:r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body" idx="1"/>
          </p:nvPr>
        </p:nvSpPr>
        <p:spPr>
          <a:xfrm>
            <a:off x="838200" y="1077912"/>
            <a:ext cx="7848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Procedural vs .non-procedural, or declarative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“Pure” languages: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algebra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Tuple relational calculus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Domain relational calculus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above 3 pure languages are equivalent in computing power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concentrate in this chapter on relational algebra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turning-machine equivalent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consists of 6 basic operations</a:t>
            </a:r>
            <a:endParaRPr dirty="0"/>
          </a:p>
          <a:p>
            <a:pPr marL="742950" lvl="1" indent="-194309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None/>
            </a:pPr>
            <a:endParaRPr sz="1800" b="0" i="0" u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SzPts val="1620"/>
              <a:buNone/>
            </a:pPr>
            <a:endParaRPr sz="1800" b="0" i="0" u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147d4a5b725_2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591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 txBox="1">
            <a:spLocks noGrp="1"/>
          </p:cNvSpPr>
          <p:nvPr>
            <p:ph type="title"/>
          </p:nvPr>
        </p:nvSpPr>
        <p:spPr>
          <a:xfrm>
            <a:off x="823912" y="23812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-US" sz="32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intersection of two relations</a:t>
            </a:r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body" idx="1"/>
          </p:nvPr>
        </p:nvSpPr>
        <p:spPr>
          <a:xfrm>
            <a:off x="798512" y="1200150"/>
            <a:ext cx="78486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 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r, s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  <a:p>
            <a:pPr marL="342900" lvl="0" indent="-2400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2400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2400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2400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620"/>
              <a:buNone/>
            </a:pPr>
            <a:endParaRPr sz="18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∩ 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/>
          </a:p>
        </p:txBody>
      </p:sp>
      <p:pic>
        <p:nvPicPr>
          <p:cNvPr id="289" name="Google Shape;2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4962" y="1628775"/>
            <a:ext cx="26574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3"/>
          <p:cNvSpPr txBox="1"/>
          <p:nvPr/>
        </p:nvSpPr>
        <p:spPr>
          <a:xfrm>
            <a:off x="909637" y="5346700"/>
            <a:ext cx="24987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∩ 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(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147d4a5b725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3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CC37-9BFD-9D2C-DC06-01B199C1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AABBF-264C-AB39-3EDF-8B16A5BAD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387" y="883921"/>
            <a:ext cx="7661275" cy="5113654"/>
          </a:xfrm>
        </p:spPr>
        <p:txBody>
          <a:bodyPr/>
          <a:lstStyle/>
          <a:p>
            <a:pPr marL="3800475" lvl="8" indent="0">
              <a:buNone/>
            </a:pPr>
            <a:r>
              <a:rPr lang="en-IN" dirty="0"/>
              <a:t>                                                            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56A6-1676-9331-26E5-519674B1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126" y="1526977"/>
            <a:ext cx="3669524" cy="3465567"/>
          </a:xfrm>
          <a:prstGeom prst="rect">
            <a:avLst/>
          </a:prstGeom>
        </p:spPr>
      </p:pic>
      <p:pic>
        <p:nvPicPr>
          <p:cNvPr id="6" name="Google Shape;94;p2" descr="2">
            <a:extLst>
              <a:ext uri="{FF2B5EF4-FFF2-40B4-BE49-F238E27FC236}">
                <a16:creationId xmlns:a16="http://schemas.microsoft.com/office/drawing/2014/main" id="{BF767319-EEB2-965E-1550-CE8501425B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50" y="1614170"/>
            <a:ext cx="3569514" cy="33783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FE7B2C-7BF4-86E9-E0EE-450355013B14}"/>
              </a:ext>
            </a:extLst>
          </p:cNvPr>
          <p:cNvSpPr txBox="1"/>
          <p:nvPr/>
        </p:nvSpPr>
        <p:spPr>
          <a:xfrm>
            <a:off x="894080" y="1076960"/>
            <a:ext cx="7335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Instructor relation			       teaches relation</a:t>
            </a:r>
          </a:p>
        </p:txBody>
      </p:sp>
    </p:spTree>
    <p:extLst>
      <p:ext uri="{BB962C8B-B14F-4D97-AF65-F5344CB8AC3E}">
        <p14:creationId xmlns:p14="http://schemas.microsoft.com/office/powerpoint/2010/main" val="267991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"/>
          <p:cNvSpPr txBox="1">
            <a:spLocks noGrp="1"/>
          </p:cNvSpPr>
          <p:nvPr>
            <p:ph type="title"/>
          </p:nvPr>
        </p:nvSpPr>
        <p:spPr>
          <a:xfrm>
            <a:off x="825500" y="193675"/>
            <a:ext cx="8229600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-US" sz="32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joining two relations -- Cartesian-product</a:t>
            </a: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798512" y="1077912"/>
            <a:ext cx="7029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</a:t>
            </a:r>
            <a:r>
              <a:rPr lang="en-US" sz="16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r, s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sp>
        <p:nvSpPr>
          <p:cNvPr id="304" name="Google Shape;304;p14"/>
          <p:cNvSpPr txBox="1"/>
          <p:nvPr/>
        </p:nvSpPr>
        <p:spPr>
          <a:xfrm>
            <a:off x="798512" y="3135312"/>
            <a:ext cx="7029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x </a:t>
            </a:r>
            <a:r>
              <a:rPr lang="en-US" sz="16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pic>
        <p:nvPicPr>
          <p:cNvPr id="305" name="Google Shape;30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3062" y="1076325"/>
            <a:ext cx="2432050" cy="46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>
            <a:spLocks noGrp="1"/>
          </p:cNvSpPr>
          <p:nvPr>
            <p:ph type="title"/>
          </p:nvPr>
        </p:nvSpPr>
        <p:spPr>
          <a:xfrm>
            <a:off x="825500" y="193675"/>
            <a:ext cx="8229600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-US" sz="32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Cartesian-product – naming issue</a:t>
            </a:r>
            <a:endParaRPr/>
          </a:p>
        </p:txBody>
      </p:sp>
      <p:sp>
        <p:nvSpPr>
          <p:cNvPr id="312" name="Google Shape;312;p15"/>
          <p:cNvSpPr txBox="1"/>
          <p:nvPr/>
        </p:nvSpPr>
        <p:spPr>
          <a:xfrm>
            <a:off x="798512" y="1077912"/>
            <a:ext cx="7029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</a:t>
            </a:r>
            <a:r>
              <a:rPr lang="en-US" sz="16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r, s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sp>
        <p:nvSpPr>
          <p:cNvPr id="313" name="Google Shape;313;p15"/>
          <p:cNvSpPr txBox="1"/>
          <p:nvPr/>
        </p:nvSpPr>
        <p:spPr>
          <a:xfrm>
            <a:off x="798512" y="3135312"/>
            <a:ext cx="7029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x </a:t>
            </a:r>
            <a:r>
              <a:rPr lang="en-US" sz="16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pic>
        <p:nvPicPr>
          <p:cNvPr id="314" name="Google Shape;3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3062" y="1076325"/>
            <a:ext cx="2432050" cy="46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5"/>
          <p:cNvSpPr txBox="1"/>
          <p:nvPr/>
        </p:nvSpPr>
        <p:spPr>
          <a:xfrm>
            <a:off x="4357687" y="1162050"/>
            <a:ext cx="249237" cy="231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15"/>
          <p:cNvSpPr txBox="1"/>
          <p:nvPr/>
        </p:nvSpPr>
        <p:spPr>
          <a:xfrm>
            <a:off x="3638550" y="3135312"/>
            <a:ext cx="247650" cy="231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15"/>
          <p:cNvSpPr txBox="1"/>
          <p:nvPr/>
        </p:nvSpPr>
        <p:spPr>
          <a:xfrm>
            <a:off x="3524250" y="3060700"/>
            <a:ext cx="13303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s.B</a:t>
            </a:r>
            <a:endParaRPr/>
          </a:p>
        </p:txBody>
      </p:sp>
      <p:sp>
        <p:nvSpPr>
          <p:cNvPr id="318" name="Google Shape;318;p15"/>
          <p:cNvSpPr txBox="1"/>
          <p:nvPr/>
        </p:nvSpPr>
        <p:spPr>
          <a:xfrm>
            <a:off x="4308475" y="1036637"/>
            <a:ext cx="1328737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US" sz="22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</p:txBody>
      </p:sp>
      <p:sp>
        <p:nvSpPr>
          <p:cNvPr id="319" name="Google Shape;319;p15"/>
          <p:cNvSpPr txBox="1"/>
          <p:nvPr/>
        </p:nvSpPr>
        <p:spPr>
          <a:xfrm>
            <a:off x="3303587" y="3141662"/>
            <a:ext cx="247650" cy="231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p15"/>
          <p:cNvSpPr txBox="1"/>
          <p:nvPr/>
        </p:nvSpPr>
        <p:spPr>
          <a:xfrm>
            <a:off x="3181350" y="3059112"/>
            <a:ext cx="13303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r.B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147d4a5b725_2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47255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147d4a5b725_2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17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147d4a5b725_2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1" y="-65314"/>
            <a:ext cx="8839199" cy="647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-US" sz="32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Joining two relations – Natural Join</a:t>
            </a:r>
            <a:endParaRPr/>
          </a:p>
        </p:txBody>
      </p:sp>
      <p:sp>
        <p:nvSpPr>
          <p:cNvPr id="388" name="Google Shape;388;p18"/>
          <p:cNvSpPr txBox="1">
            <a:spLocks noGrp="1"/>
          </p:cNvSpPr>
          <p:nvPr>
            <p:ph type="body" idx="1"/>
          </p:nvPr>
        </p:nvSpPr>
        <p:spPr>
          <a:xfrm>
            <a:off x="964502" y="945197"/>
            <a:ext cx="6826250" cy="5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Let </a:t>
            </a:r>
            <a:r>
              <a:rPr lang="en-US" sz="1800" b="0" i="1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r</a:t>
            </a: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 and </a:t>
            </a:r>
            <a:r>
              <a:rPr lang="en-US" sz="1800" b="0" i="1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s</a:t>
            </a: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 be relations on schemas </a:t>
            </a:r>
            <a:r>
              <a:rPr lang="en-US" sz="1800" b="0" i="1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R</a:t>
            </a: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 and </a:t>
            </a:r>
            <a:r>
              <a:rPr lang="en-US" sz="1800" b="0" i="1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S</a:t>
            </a: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 respectively. </a:t>
            </a:r>
            <a:b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</a:b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Then,  the “natural join”  of relations </a:t>
            </a:r>
            <a:r>
              <a:rPr lang="en-US" sz="1800" b="0" i="1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R</a:t>
            </a: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 and </a:t>
            </a:r>
            <a:r>
              <a:rPr lang="en-US" sz="1800" b="0" i="1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S</a:t>
            </a: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 is a relation on schema </a:t>
            </a:r>
            <a:r>
              <a:rPr lang="en-US" sz="1800" b="0" i="1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R </a:t>
            </a: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∪ </a:t>
            </a:r>
            <a:r>
              <a:rPr lang="en-US" sz="1800" b="0" i="1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S</a:t>
            </a:r>
            <a:r>
              <a:rPr lang="en-US" sz="1800" b="0" i="0" u="none" dirty="0">
                <a:solidFill>
                  <a:schemeClr val="dk1"/>
                </a:solidFill>
                <a:latin typeface="Helvetica Neue" panose="020B0604020202020204" charset="0"/>
                <a:sym typeface="Helvetica Neue"/>
              </a:rPr>
              <a:t> obtained as follows: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endParaRPr lang="en-IN" dirty="0">
              <a:latin typeface="Helvetica Neue" panose="020B060402020202020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</a:pPr>
            <a:endParaRPr lang="en-IN" dirty="0">
              <a:latin typeface="Helvetica Neue" panose="020B0604020202020204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endParaRPr lang="en-IN" dirty="0">
              <a:latin typeface="Helvetica Neue" panose="020B0604020202020204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IN" dirty="0">
                <a:latin typeface="Helvetica Neue" panose="020B0604020202020204" charset="0"/>
              </a:rPr>
              <a:t>Where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dirty="0">
                <a:latin typeface="Helvetica Neue" panose="020B0604020202020204" charset="0"/>
              </a:rPr>
              <a:t>N</a:t>
            </a:r>
            <a:r>
              <a:rPr lang="en-US" sz="1800" b="0" i="0" u="none" strike="noStrike" baseline="0" dirty="0">
                <a:latin typeface="Helvetica Neue" panose="020B0604020202020204" charset="0"/>
              </a:rPr>
              <a:t>ote that if </a:t>
            </a:r>
            <a:r>
              <a:rPr lang="en-US" sz="1800" b="0" i="1" u="none" strike="noStrike" baseline="0" dirty="0">
                <a:latin typeface="Helvetica Neue" panose="020B0604020202020204" charset="0"/>
              </a:rPr>
              <a:t>r </a:t>
            </a:r>
            <a:r>
              <a:rPr lang="en-US" sz="1800" b="0" i="0" u="none" strike="noStrike" baseline="0" dirty="0">
                <a:latin typeface="Helvetica Neue" panose="020B0604020202020204" charset="0"/>
              </a:rPr>
              <a:t>(</a:t>
            </a:r>
            <a:r>
              <a:rPr lang="en-US" sz="1800" b="0" i="1" u="none" strike="noStrike" baseline="0" dirty="0">
                <a:latin typeface="Helvetica Neue" panose="020B0604020202020204" charset="0"/>
              </a:rPr>
              <a:t>R</a:t>
            </a:r>
            <a:r>
              <a:rPr lang="en-US" sz="1800" b="0" i="0" u="none" strike="noStrike" baseline="0" dirty="0">
                <a:latin typeface="Helvetica Neue" panose="020B0604020202020204" charset="0"/>
              </a:rPr>
              <a:t>) and </a:t>
            </a:r>
            <a:r>
              <a:rPr lang="en-US" sz="1800" b="0" i="1" u="none" strike="noStrike" baseline="0" dirty="0">
                <a:latin typeface="Helvetica Neue" panose="020B0604020202020204" charset="0"/>
              </a:rPr>
              <a:t>s</a:t>
            </a:r>
            <a:r>
              <a:rPr lang="en-US" sz="1800" b="0" i="0" u="none" strike="noStrike" baseline="0" dirty="0">
                <a:latin typeface="Helvetica Neue" panose="020B0604020202020204" charset="0"/>
              </a:rPr>
              <a:t>(</a:t>
            </a:r>
            <a:r>
              <a:rPr lang="en-US" sz="1800" b="0" i="1" u="none" strike="noStrike" baseline="0" dirty="0">
                <a:latin typeface="Helvetica Neue" panose="020B0604020202020204" charset="0"/>
              </a:rPr>
              <a:t>S</a:t>
            </a:r>
            <a:r>
              <a:rPr lang="en-US" sz="1800" b="0" i="0" u="none" strike="noStrike" baseline="0" dirty="0">
                <a:latin typeface="Helvetica Neue" panose="020B0604020202020204" charset="0"/>
              </a:rPr>
              <a:t>) are relations without any attributes in common, </a:t>
            </a:r>
            <a:r>
              <a:rPr lang="en-IN" sz="1800" b="0" i="0" u="none" strike="noStrike" baseline="0" dirty="0">
                <a:latin typeface="Helvetica Neue" panose="020B0604020202020204" charset="0"/>
              </a:rPr>
              <a:t>that is, </a:t>
            </a:r>
            <a:r>
              <a:rPr lang="en-IN" i="1" dirty="0">
                <a:latin typeface="Helvetica Neue" panose="020B0604020202020204" charset="0"/>
              </a:rPr>
              <a:t> </a:t>
            </a:r>
          </a:p>
          <a:p>
            <a:pPr marL="125730" indent="0" algn="l">
              <a:buNone/>
            </a:pPr>
            <a:endParaRPr lang="en-IN" i="1" dirty="0">
              <a:latin typeface="Helvetica Neue" panose="020B0604020202020204" charset="0"/>
            </a:endParaRPr>
          </a:p>
          <a:p>
            <a:r>
              <a:rPr lang="en-US" altLang="en-US" dirty="0"/>
              <a:t>Example: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i="1" dirty="0"/>
              <a:t>R</a:t>
            </a:r>
            <a:r>
              <a:rPr lang="en-US" altLang="en-US" dirty="0"/>
              <a:t> = (</a:t>
            </a:r>
            <a:r>
              <a:rPr lang="en-US" altLang="en-US" i="1" dirty="0"/>
              <a:t>A, B, C, D</a:t>
            </a:r>
            <a:r>
              <a:rPr lang="en-US" altLang="en-US" dirty="0"/>
              <a:t>)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i="1" dirty="0"/>
              <a:t>S</a:t>
            </a:r>
            <a:r>
              <a:rPr lang="en-US" altLang="en-US" dirty="0"/>
              <a:t> = (</a:t>
            </a:r>
            <a:r>
              <a:rPr lang="en-US" altLang="en-US" i="1" dirty="0"/>
              <a:t>E, B, D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Result schema = (</a:t>
            </a:r>
            <a:r>
              <a:rPr lang="en-US" altLang="en-US" i="1" dirty="0"/>
              <a:t>A, B, C, D, 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    </a:t>
            </a:r>
            <a:r>
              <a:rPr lang="en-US" altLang="en-US" i="1" dirty="0"/>
              <a:t>s</a:t>
            </a:r>
            <a:r>
              <a:rPr lang="en-US" altLang="en-US" dirty="0"/>
              <a:t> is defined as:</a:t>
            </a:r>
            <a:br>
              <a:rPr lang="en-US" altLang="en-US" dirty="0"/>
            </a:br>
            <a:r>
              <a:rPr lang="en-US" altLang="en-US" dirty="0"/>
              <a:t>   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sz="2400" i="1" baseline="-25000" dirty="0" err="1"/>
              <a:t>r.A</a:t>
            </a:r>
            <a:r>
              <a:rPr lang="en-US" altLang="en-US" sz="2400" i="1" baseline="-25000" dirty="0"/>
              <a:t>, </a:t>
            </a:r>
            <a:r>
              <a:rPr lang="en-US" altLang="en-US" sz="2400" i="1" baseline="-25000" dirty="0" err="1"/>
              <a:t>r.B</a:t>
            </a:r>
            <a:r>
              <a:rPr lang="en-US" altLang="en-US" sz="2400" i="1" baseline="-25000" dirty="0"/>
              <a:t>, </a:t>
            </a:r>
            <a:r>
              <a:rPr lang="en-US" altLang="en-US" sz="2400" i="1" baseline="-25000" dirty="0" err="1"/>
              <a:t>r.C</a:t>
            </a:r>
            <a:r>
              <a:rPr lang="en-US" altLang="en-US" sz="2400" i="1" baseline="-25000" dirty="0"/>
              <a:t>, </a:t>
            </a:r>
            <a:r>
              <a:rPr lang="en-US" altLang="en-US" sz="2400" i="1" baseline="-25000" dirty="0" err="1"/>
              <a:t>r.D</a:t>
            </a:r>
            <a:r>
              <a:rPr lang="en-US" altLang="en-US" sz="2400" i="1" baseline="-25000" dirty="0"/>
              <a:t>, </a:t>
            </a:r>
            <a:r>
              <a:rPr lang="en-US" altLang="en-US" sz="2400" i="1" baseline="-25000" dirty="0" err="1"/>
              <a:t>s.E</a:t>
            </a:r>
            <a:r>
              <a:rPr lang="en-US" altLang="en-US" dirty="0"/>
              <a:t> (</a:t>
            </a:r>
            <a:r>
              <a:rPr lang="en-US" altLang="en-US" sz="2400" dirty="0">
                <a:sym typeface="Symbol" panose="05050102010706020507" pitchFamily="18" charset="2"/>
              </a:rPr>
              <a:t></a:t>
            </a:r>
            <a:r>
              <a:rPr lang="en-US" altLang="en-US" sz="2400" i="1" baseline="-25000" dirty="0" err="1"/>
              <a:t>r.B</a:t>
            </a:r>
            <a:r>
              <a:rPr lang="en-US" altLang="en-US" sz="2400" i="1" baseline="-25000" dirty="0"/>
              <a:t> = </a:t>
            </a:r>
            <a:r>
              <a:rPr lang="en-US" altLang="en-US" sz="2400" i="1" baseline="-25000" dirty="0" err="1"/>
              <a:t>s.B</a:t>
            </a:r>
            <a:r>
              <a:rPr lang="en-US" altLang="en-US" sz="2400" i="1" baseline="-25000" dirty="0"/>
              <a:t> </a:t>
            </a:r>
            <a:r>
              <a:rPr lang="en-US" altLang="en-US" baseline="-25000" dirty="0">
                <a:sym typeface="Symbol" panose="05050102010706020507" pitchFamily="18" charset="2"/>
              </a:rPr>
              <a:t></a:t>
            </a:r>
            <a:r>
              <a:rPr lang="en-US" altLang="en-US" sz="2400" i="1" baseline="-25000" dirty="0"/>
              <a:t> </a:t>
            </a:r>
            <a:r>
              <a:rPr lang="en-US" altLang="en-US" sz="2400" i="1" baseline="-25000" dirty="0" err="1"/>
              <a:t>r.D</a:t>
            </a:r>
            <a:r>
              <a:rPr lang="en-US" altLang="en-US" sz="2400" i="1" baseline="-25000" dirty="0"/>
              <a:t> = </a:t>
            </a:r>
            <a:r>
              <a:rPr lang="en-US" altLang="en-US" sz="2400" i="1" baseline="-25000" dirty="0" err="1"/>
              <a:t>s.D</a:t>
            </a:r>
            <a:r>
              <a:rPr lang="en-US" altLang="en-US" dirty="0"/>
              <a:t> (</a:t>
            </a:r>
            <a:r>
              <a:rPr lang="en-US" altLang="en-US" i="1" dirty="0"/>
              <a:t>r </a:t>
            </a:r>
            <a:r>
              <a:rPr lang="en-US" altLang="en-US" dirty="0"/>
              <a:t> x  </a:t>
            </a:r>
            <a:r>
              <a:rPr lang="en-US" altLang="en-US" i="1" dirty="0"/>
              <a:t>s</a:t>
            </a:r>
            <a:r>
              <a:rPr lang="en-US" altLang="en-US" dirty="0"/>
              <a:t>))</a:t>
            </a:r>
          </a:p>
          <a:p>
            <a:pPr algn="l"/>
            <a:endParaRPr lang="en-IN" i="1" dirty="0">
              <a:latin typeface="Helvetica Neu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EFD7C-DA32-792C-ACB9-553702F8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174" y="1843323"/>
            <a:ext cx="6240906" cy="666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B3349-9305-6804-4723-D6EE9587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490" y="2559484"/>
            <a:ext cx="2441630" cy="336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128E6-98EB-FCF2-33C5-BCB493EF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490" y="3548697"/>
            <a:ext cx="4144844" cy="336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7d4a5b725_0_2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Relational Algebra</a:t>
            </a:r>
            <a:endParaRPr/>
          </a:p>
        </p:txBody>
      </p:sp>
      <p:sp>
        <p:nvSpPr>
          <p:cNvPr id="160" name="Google Shape;160;g147d4a5b725_0_20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90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  procedural language consisting  of a set of operations that take one or two relations as input and produce a new relation as their result.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Six basic operators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select: 𝞂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project: 𝜫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union: ⋃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set difference: 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–</a:t>
            </a:r>
            <a:endParaRPr sz="1700" i="1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Cartesian product: x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rename: </a:t>
            </a:r>
            <a:r>
              <a:rPr lang="en-US" sz="1700" i="1">
                <a:latin typeface="Arial"/>
                <a:ea typeface="Arial"/>
                <a:cs typeface="Arial"/>
                <a:sym typeface="Arial"/>
              </a:rPr>
              <a:t>⍴</a:t>
            </a:r>
            <a:endParaRPr sz="17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FF99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3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-US" sz="32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Join Example</a:t>
            </a:r>
            <a:endParaRPr/>
          </a:p>
        </p:txBody>
      </p:sp>
      <p:sp>
        <p:nvSpPr>
          <p:cNvPr id="401" name="Google Shape;401;p19"/>
          <p:cNvSpPr txBox="1">
            <a:spLocks noGrp="1"/>
          </p:cNvSpPr>
          <p:nvPr>
            <p:ph type="body" idx="1"/>
          </p:nvPr>
        </p:nvSpPr>
        <p:spPr>
          <a:xfrm>
            <a:off x="798512" y="1077912"/>
            <a:ext cx="6843712" cy="38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r, s:</a:t>
            </a:r>
            <a:endParaRPr/>
          </a:p>
        </p:txBody>
      </p:sp>
      <p:grpSp>
        <p:nvGrpSpPr>
          <p:cNvPr id="402" name="Google Shape;402;p19"/>
          <p:cNvGrpSpPr/>
          <p:nvPr/>
        </p:nvGrpSpPr>
        <p:grpSpPr>
          <a:xfrm>
            <a:off x="819150" y="3357562"/>
            <a:ext cx="7029450" cy="996950"/>
            <a:chOff x="288" y="2688"/>
            <a:chExt cx="4428" cy="258"/>
          </a:xfrm>
        </p:grpSpPr>
        <p:sp>
          <p:nvSpPr>
            <p:cNvPr id="403" name="Google Shape;403;p19"/>
            <p:cNvSpPr txBox="1"/>
            <p:nvPr/>
          </p:nvSpPr>
          <p:spPr>
            <a:xfrm>
              <a:off x="288" y="2688"/>
              <a:ext cx="4428" cy="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620"/>
                <a:buFont typeface="Arial"/>
                <a:buChar char="●"/>
              </a:pPr>
              <a:r>
                <a:rPr lang="en-US" sz="1800" b="0" i="0" u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Natural Join</a:t>
              </a:r>
              <a:endParaRPr/>
            </a:p>
            <a:p>
              <a:pPr marL="742950" marR="0" lvl="1" indent="-285750" algn="l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C00000"/>
                </a:buClr>
                <a:buSzPts val="1620"/>
                <a:buFont typeface="Arial"/>
                <a:buChar char="●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     s</a:t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 rot="5400000" flipH="1">
              <a:off x="470" y="2784"/>
              <a:ext cx="96" cy="96"/>
            </a:xfrm>
            <a:prstGeom prst="flowChartCollat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05" name="Google Shape;4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8975" y="1211262"/>
            <a:ext cx="3575050" cy="38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9"/>
          <p:cNvSpPr/>
          <p:nvPr/>
        </p:nvSpPr>
        <p:spPr>
          <a:xfrm rot="5400000">
            <a:off x="1790700" y="3836987"/>
            <a:ext cx="188912" cy="173037"/>
          </a:xfrm>
          <a:prstGeom prst="flowChartCollat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9"/>
          <p:cNvSpPr txBox="1"/>
          <p:nvPr/>
        </p:nvSpPr>
        <p:spPr>
          <a:xfrm rot="10800000">
            <a:off x="1841897" y="3876266"/>
            <a:ext cx="86519" cy="9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19"/>
          <p:cNvSpPr txBox="1"/>
          <p:nvPr/>
        </p:nvSpPr>
        <p:spPr>
          <a:xfrm>
            <a:off x="1042987" y="5500687"/>
            <a:ext cx="46545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∏</a:t>
            </a:r>
            <a:r>
              <a:rPr lang="en-US" sz="20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b="0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A, r.B, C, r.D, E</a:t>
            </a:r>
            <a:r>
              <a:rPr lang="en-US" sz="2000" b="0" i="0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(σ </a:t>
            </a:r>
            <a:r>
              <a:rPr lang="en-US" sz="2000" b="0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r.B = s.B </a:t>
            </a:r>
            <a:r>
              <a:rPr lang="en-US" sz="2000" b="0" i="1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˄ r.D = s.D</a:t>
            </a:r>
            <a:r>
              <a:rPr lang="en-US" sz="2000" b="0" i="1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b="0" i="0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0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</a:t>
            </a: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</a:t>
            </a:r>
            <a:r>
              <a:rPr lang="en-US" sz="20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20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>
            <a:extLst>
              <a:ext uri="{FF2B5EF4-FFF2-40B4-BE49-F238E27FC236}">
                <a16:creationId xmlns:a16="http://schemas.microsoft.com/office/drawing/2014/main" id="{72EDA31E-750D-6659-903B-664C5F17D1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Natural Join and Theta Join</a:t>
            </a:r>
          </a:p>
        </p:txBody>
      </p:sp>
      <p:sp>
        <p:nvSpPr>
          <p:cNvPr id="729091" name="Rectangle 3">
            <a:extLst>
              <a:ext uri="{FF2B5EF4-FFF2-40B4-BE49-F238E27FC236}">
                <a16:creationId xmlns:a16="http://schemas.microsoft.com/office/drawing/2014/main" id="{E177984F-9AAA-6FC6-609D-E1689983BA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1988" y="1093788"/>
            <a:ext cx="8178800" cy="4903787"/>
          </a:xfrm>
        </p:spPr>
        <p:txBody>
          <a:bodyPr/>
          <a:lstStyle/>
          <a:p>
            <a:r>
              <a:rPr lang="en-US" altLang="en-US" dirty="0"/>
              <a:t>Find the names of all instructors in the Comp. Sci. department together with the course titles of all the courses that the instructors teach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dirty="0"/>
              <a:t> </a:t>
            </a:r>
            <a:r>
              <a:rPr lang="en-US" altLang="en-US" sz="2400" i="1" baseline="-25000" dirty="0"/>
              <a:t>name, title</a:t>
            </a:r>
            <a:r>
              <a:rPr lang="en-US" altLang="en-US" dirty="0"/>
              <a:t> (</a:t>
            </a:r>
            <a:r>
              <a:rPr lang="en-US" altLang="en-US" sz="2400" dirty="0">
                <a:sym typeface="Symbol" panose="05050102010706020507" pitchFamily="18" charset="2"/>
              </a:rPr>
              <a:t></a:t>
            </a:r>
            <a:r>
              <a:rPr lang="en-US" altLang="en-US" dirty="0"/>
              <a:t> </a:t>
            </a:r>
            <a:r>
              <a:rPr lang="en-US" altLang="en-US" sz="2400" i="1" baseline="-25000" dirty="0" err="1"/>
              <a:t>dept_name</a:t>
            </a:r>
            <a:r>
              <a:rPr lang="en-US" altLang="en-US" sz="2400" baseline="-25000" dirty="0"/>
              <a:t>=“Comp. Sci.”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     </a:t>
            </a:r>
            <a:r>
              <a:rPr lang="en-US" altLang="en-US" i="1" dirty="0"/>
              <a:t>teaches</a:t>
            </a:r>
            <a:r>
              <a:rPr lang="en-US" altLang="en-US" dirty="0"/>
              <a:t>     </a:t>
            </a:r>
            <a:r>
              <a:rPr lang="en-US" altLang="en-US" i="1" dirty="0"/>
              <a:t>course</a:t>
            </a:r>
            <a:r>
              <a:rPr lang="en-US" altLang="en-US" dirty="0"/>
              <a:t>))</a:t>
            </a:r>
          </a:p>
          <a:p>
            <a:r>
              <a:rPr lang="en-US" altLang="en-US" dirty="0"/>
              <a:t>Natural join is associative</a:t>
            </a:r>
          </a:p>
          <a:p>
            <a:pPr lvl="1"/>
            <a:r>
              <a:rPr lang="en-US" altLang="en-US" dirty="0"/>
              <a:t>(</a:t>
            </a:r>
            <a:r>
              <a:rPr lang="en-US" altLang="en-US" i="1" dirty="0"/>
              <a:t>instructor      teaches</a:t>
            </a:r>
            <a:r>
              <a:rPr lang="en-US" altLang="en-US" dirty="0"/>
              <a:t>)     </a:t>
            </a:r>
            <a:r>
              <a:rPr lang="en-US" altLang="en-US" i="1" dirty="0"/>
              <a:t>course</a:t>
            </a:r>
            <a:r>
              <a:rPr lang="en-US" altLang="en-US" dirty="0"/>
              <a:t>        is equivalent to</a:t>
            </a:r>
            <a:br>
              <a:rPr lang="en-US" altLang="en-US" dirty="0"/>
            </a:br>
            <a:r>
              <a:rPr lang="en-US" altLang="en-US" i="1" dirty="0"/>
              <a:t>instructor</a:t>
            </a:r>
            <a:r>
              <a:rPr lang="en-US" altLang="en-US" dirty="0"/>
              <a:t>       (</a:t>
            </a:r>
            <a:r>
              <a:rPr lang="en-US" altLang="en-US" i="1" dirty="0"/>
              <a:t>teaches     course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Natural join is commutative</a:t>
            </a:r>
          </a:p>
          <a:p>
            <a:pPr lvl="1"/>
            <a:r>
              <a:rPr lang="en-US" altLang="en-US" i="1" dirty="0"/>
              <a:t>Instructor      teaches</a:t>
            </a:r>
            <a:r>
              <a:rPr lang="en-US" altLang="en-US" dirty="0"/>
              <a:t>       is equivalent to</a:t>
            </a:r>
            <a:br>
              <a:rPr lang="en-US" altLang="en-US" dirty="0"/>
            </a:br>
            <a:r>
              <a:rPr lang="en-US" altLang="en-US" i="1" dirty="0"/>
              <a:t>teaches     instructor</a:t>
            </a:r>
          </a:p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0099"/>
                </a:solidFill>
              </a:rPr>
              <a:t>theta join</a:t>
            </a:r>
            <a:r>
              <a:rPr lang="en-US" altLang="en-US" dirty="0"/>
              <a:t> operation  </a:t>
            </a:r>
            <a:r>
              <a:rPr lang="en-US" altLang="en-US" i="1" dirty="0"/>
              <a:t>r     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 </a:t>
            </a:r>
            <a:r>
              <a:rPr lang="en-US" altLang="en-US" i="1" dirty="0"/>
              <a:t>s</a:t>
            </a:r>
            <a:r>
              <a:rPr lang="en-US" altLang="en-US" dirty="0"/>
              <a:t>   is defined as</a:t>
            </a:r>
          </a:p>
          <a:p>
            <a:pPr lvl="1"/>
            <a:r>
              <a:rPr lang="en-US" altLang="en-US" i="1" dirty="0"/>
              <a:t>r      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 </a:t>
            </a:r>
            <a:r>
              <a:rPr lang="en-US" altLang="en-US" i="1" dirty="0"/>
              <a:t>s  </a:t>
            </a:r>
            <a:r>
              <a:rPr lang="en-US" altLang="en-US" dirty="0"/>
              <a:t> = </a:t>
            </a:r>
            <a:r>
              <a:rPr lang="en-US" altLang="en-US" sz="2400" dirty="0">
                <a:sym typeface="Symbol" panose="05050102010706020507" pitchFamily="18" charset="2"/>
              </a:rPr>
              <a:t>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</a:t>
            </a:r>
            <a:r>
              <a:rPr lang="en-US" altLang="en-US" sz="2400" dirty="0">
                <a:sym typeface="Symbol" panose="05050102010706020507" pitchFamily="18" charset="2"/>
              </a:rPr>
              <a:t> (</a:t>
            </a:r>
            <a:r>
              <a:rPr lang="en-US" altLang="en-US" sz="2400" i="1" dirty="0">
                <a:sym typeface="Symbol" panose="05050102010706020507" pitchFamily="18" charset="2"/>
              </a:rPr>
              <a:t>r  </a:t>
            </a:r>
            <a:r>
              <a:rPr lang="en-US" altLang="en-US" sz="2400" dirty="0">
                <a:sym typeface="Symbol" panose="05050102010706020507" pitchFamily="18" charset="2"/>
              </a:rPr>
              <a:t>x </a:t>
            </a:r>
            <a:r>
              <a:rPr lang="en-US" altLang="en-US" sz="2400" i="1" dirty="0">
                <a:sym typeface="Symbol" panose="05050102010706020507" pitchFamily="18" charset="2"/>
              </a:rPr>
              <a:t> s)</a:t>
            </a:r>
            <a:endParaRPr lang="en-US" altLang="en-US" sz="2400" dirty="0">
              <a:sym typeface="dbsym" pitchFamily="34" charset="2"/>
            </a:endParaRPr>
          </a:p>
        </p:txBody>
      </p:sp>
      <p:sp>
        <p:nvSpPr>
          <p:cNvPr id="729093" name="AutoShape 5">
            <a:extLst>
              <a:ext uri="{FF2B5EF4-FFF2-40B4-BE49-F238E27FC236}">
                <a16:creationId xmlns:a16="http://schemas.microsoft.com/office/drawing/2014/main" id="{1D01B65E-B390-D6E1-E403-B361CCA2275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992881" y="2978942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094" name="AutoShape 6">
            <a:extLst>
              <a:ext uri="{FF2B5EF4-FFF2-40B4-BE49-F238E27FC236}">
                <a16:creationId xmlns:a16="http://schemas.microsoft.com/office/drawing/2014/main" id="{714FF164-B006-B3BB-0DD1-0626CF5B502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7782878" y="1978026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095" name="AutoShape 7">
            <a:extLst>
              <a:ext uri="{FF2B5EF4-FFF2-40B4-BE49-F238E27FC236}">
                <a16:creationId xmlns:a16="http://schemas.microsoft.com/office/drawing/2014/main" id="{133567B6-3DCD-9951-8A9C-576CD93AC84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724968" y="1978026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096" name="AutoShape 8">
            <a:extLst>
              <a:ext uri="{FF2B5EF4-FFF2-40B4-BE49-F238E27FC236}">
                <a16:creationId xmlns:a16="http://schemas.microsoft.com/office/drawing/2014/main" id="{E38210F2-3F34-E535-E970-03EAAE56EAB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813686" y="2978942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097" name="AutoShape 9">
            <a:extLst>
              <a:ext uri="{FF2B5EF4-FFF2-40B4-BE49-F238E27FC236}">
                <a16:creationId xmlns:a16="http://schemas.microsoft.com/office/drawing/2014/main" id="{BE6100E8-3902-BCBD-A278-FEBF8EB43C1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737803" y="3238499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098" name="AutoShape 10">
            <a:extLst>
              <a:ext uri="{FF2B5EF4-FFF2-40B4-BE49-F238E27FC236}">
                <a16:creationId xmlns:a16="http://schemas.microsoft.com/office/drawing/2014/main" id="{4A0E129E-9128-C7E0-800D-A7420164090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3992881" y="3238499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099" name="AutoShape 11">
            <a:extLst>
              <a:ext uri="{FF2B5EF4-FFF2-40B4-BE49-F238E27FC236}">
                <a16:creationId xmlns:a16="http://schemas.microsoft.com/office/drawing/2014/main" id="{745B83E6-6350-8227-C6A2-7353C0AE037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757489" y="3957321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100" name="AutoShape 12">
            <a:extLst>
              <a:ext uri="{FF2B5EF4-FFF2-40B4-BE49-F238E27FC236}">
                <a16:creationId xmlns:a16="http://schemas.microsoft.com/office/drawing/2014/main" id="{57B45C6C-7E1B-674B-E419-4BC0ED0F15D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534603" y="4252915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101" name="AutoShape 13">
            <a:extLst>
              <a:ext uri="{FF2B5EF4-FFF2-40B4-BE49-F238E27FC236}">
                <a16:creationId xmlns:a16="http://schemas.microsoft.com/office/drawing/2014/main" id="{37AB4445-0BC5-8300-47B6-51E7B2F9875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868488" y="5014913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103" name="AutoShape 15">
            <a:extLst>
              <a:ext uri="{FF2B5EF4-FFF2-40B4-BE49-F238E27FC236}">
                <a16:creationId xmlns:a16="http://schemas.microsoft.com/office/drawing/2014/main" id="{F5FB4F9A-F2D9-E46F-EAC9-B7D6FAC1B7A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033522" y="4618037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>
            <a:extLst>
              <a:ext uri="{FF2B5EF4-FFF2-40B4-BE49-F238E27FC236}">
                <a16:creationId xmlns:a16="http://schemas.microsoft.com/office/drawing/2014/main" id="{CBA45C52-2A42-BBF8-E5DD-3A13750EB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Outer Join</a:t>
            </a:r>
          </a:p>
        </p:txBody>
      </p:sp>
      <p:sp>
        <p:nvSpPr>
          <p:cNvPr id="730115" name="Rectangle 3">
            <a:extLst>
              <a:ext uri="{FF2B5EF4-FFF2-40B4-BE49-F238E27FC236}">
                <a16:creationId xmlns:a16="http://schemas.microsoft.com/office/drawing/2014/main" id="{14343283-D702-580A-E987-9EFDAD3DA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7848600" cy="4876800"/>
          </a:xfrm>
        </p:spPr>
        <p:txBody>
          <a:bodyPr/>
          <a:lstStyle/>
          <a:p>
            <a:r>
              <a:rPr lang="en-US" altLang="en-US" dirty="0"/>
              <a:t>An extension of the join operation that avoids loss of information.</a:t>
            </a:r>
          </a:p>
          <a:p>
            <a:r>
              <a:rPr lang="en-US" altLang="en-US" dirty="0"/>
              <a:t>Computes the join and then adds tuples form one relation that does not match tuples in the other relation to the result of the join. </a:t>
            </a:r>
          </a:p>
          <a:p>
            <a:r>
              <a:rPr lang="en-US" altLang="en-US" dirty="0"/>
              <a:t>Uses </a:t>
            </a:r>
            <a:r>
              <a:rPr lang="en-US" altLang="en-US" i="1" dirty="0"/>
              <a:t>null</a:t>
            </a:r>
            <a:r>
              <a:rPr lang="en-US" altLang="en-US" dirty="0"/>
              <a:t> values:</a:t>
            </a:r>
          </a:p>
          <a:p>
            <a:pPr lvl="1"/>
            <a:r>
              <a:rPr lang="en-US" altLang="en-US" sz="2000" i="1" dirty="0"/>
              <a:t>null </a:t>
            </a:r>
            <a:r>
              <a:rPr lang="en-US" altLang="en-US" dirty="0"/>
              <a:t>signifies that the value is unknown or does not exist </a:t>
            </a:r>
          </a:p>
          <a:p>
            <a:pPr lvl="1"/>
            <a:r>
              <a:rPr lang="en-US" altLang="en-US" dirty="0"/>
              <a:t>All comparisons involving </a:t>
            </a:r>
            <a:r>
              <a:rPr lang="en-US" altLang="en-US" i="1" dirty="0"/>
              <a:t>null</a:t>
            </a:r>
            <a:r>
              <a:rPr lang="en-US" altLang="en-US" dirty="0"/>
              <a:t> are (roughly speaking) </a:t>
            </a:r>
            <a:r>
              <a:rPr lang="en-US" altLang="en-US" b="1" dirty="0"/>
              <a:t>false</a:t>
            </a:r>
            <a:r>
              <a:rPr lang="en-US" altLang="en-US" dirty="0"/>
              <a:t> by definition.</a:t>
            </a:r>
          </a:p>
          <a:p>
            <a:pPr lvl="2"/>
            <a:r>
              <a:rPr lang="en-US" altLang="en-US" dirty="0"/>
              <a:t>We shall study precise meaning of comparisons with nulls later</a:t>
            </a:r>
          </a:p>
          <a:p>
            <a:r>
              <a:rPr lang="en-US" altLang="en-US" dirty="0"/>
              <a:t>Left outer join</a:t>
            </a:r>
          </a:p>
          <a:p>
            <a:r>
              <a:rPr lang="en-US" altLang="en-US" dirty="0"/>
              <a:t>Right outer join</a:t>
            </a:r>
          </a:p>
          <a:p>
            <a:r>
              <a:rPr lang="en-US" altLang="en-US" dirty="0"/>
              <a:t>Full outer join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4A69-4CEA-2DFE-C8B9-950000FC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Left outer join :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A611C-CD89-3C6B-CC6D-EE1601BF6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i="1" dirty="0"/>
              <a:t>instructor          teaches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5E461-D1A9-D427-848B-23EBF212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40" y="1663609"/>
            <a:ext cx="5750559" cy="4100604"/>
          </a:xfrm>
          <a:prstGeom prst="rect">
            <a:avLst/>
          </a:prstGeom>
        </p:spPr>
      </p:pic>
      <p:grpSp>
        <p:nvGrpSpPr>
          <p:cNvPr id="13" name="Group 25">
            <a:extLst>
              <a:ext uri="{FF2B5EF4-FFF2-40B4-BE49-F238E27FC236}">
                <a16:creationId xmlns:a16="http://schemas.microsoft.com/office/drawing/2014/main" id="{E0F043F8-CB5F-A396-0841-DD068573EF8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405856" y="1258638"/>
            <a:ext cx="414337" cy="221615"/>
            <a:chOff x="1225" y="2417"/>
            <a:chExt cx="261" cy="132"/>
          </a:xfrm>
        </p:grpSpPr>
        <p:sp>
          <p:nvSpPr>
            <p:cNvPr id="14" name="AutoShape 26">
              <a:extLst>
                <a:ext uri="{FF2B5EF4-FFF2-40B4-BE49-F238E27FC236}">
                  <a16:creationId xmlns:a16="http://schemas.microsoft.com/office/drawing/2014/main" id="{0D47A22F-7D81-1262-F9E4-EA81905CD4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354" y="2417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0B22B717-07BB-C406-9E91-7F48B8F5E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8" y="2419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6" name="Line 28">
              <a:extLst>
                <a:ext uri="{FF2B5EF4-FFF2-40B4-BE49-F238E27FC236}">
                  <a16:creationId xmlns:a16="http://schemas.microsoft.com/office/drawing/2014/main" id="{EF631057-4E9A-6308-FD5C-37F85DEF91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5" y="2542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80605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A9BF-F4BD-24A8-2202-1EA5AAC7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Right outer join :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20396-E5F4-560D-C1F9-F467CBAB3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teaches      instructor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0C15C-5292-9799-7443-08B4DA05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1654083"/>
            <a:ext cx="5618480" cy="4110129"/>
          </a:xfrm>
          <a:prstGeom prst="rect">
            <a:avLst/>
          </a:prstGeom>
        </p:spPr>
      </p:pic>
      <p:grpSp>
        <p:nvGrpSpPr>
          <p:cNvPr id="10" name="Group 31">
            <a:extLst>
              <a:ext uri="{FF2B5EF4-FFF2-40B4-BE49-F238E27FC236}">
                <a16:creationId xmlns:a16="http://schemas.microsoft.com/office/drawing/2014/main" id="{D6BA3B8B-5F51-0ADA-3B81-F110F20239C5}"/>
              </a:ext>
            </a:extLst>
          </p:cNvPr>
          <p:cNvGrpSpPr>
            <a:grpSpLocks/>
          </p:cNvGrpSpPr>
          <p:nvPr/>
        </p:nvGrpSpPr>
        <p:grpSpPr bwMode="auto">
          <a:xfrm>
            <a:off x="2225199" y="1263558"/>
            <a:ext cx="265112" cy="157163"/>
            <a:chOff x="1050" y="991"/>
            <a:chExt cx="167" cy="99"/>
          </a:xfrm>
        </p:grpSpPr>
        <p:sp>
          <p:nvSpPr>
            <p:cNvPr id="11" name="AutoShape 32">
              <a:extLst>
                <a:ext uri="{FF2B5EF4-FFF2-40B4-BE49-F238E27FC236}">
                  <a16:creationId xmlns:a16="http://schemas.microsoft.com/office/drawing/2014/main" id="{C4247A38-B4A0-E60A-1772-9893840D8E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050" y="992"/>
              <a:ext cx="96" cy="96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" name="Line 33">
              <a:extLst>
                <a:ext uri="{FF2B5EF4-FFF2-40B4-BE49-F238E27FC236}">
                  <a16:creationId xmlns:a16="http://schemas.microsoft.com/office/drawing/2014/main" id="{8E574D4E-B64A-3B0F-6549-E39A824E08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3" y="991"/>
              <a:ext cx="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3" name="Line 34">
              <a:extLst>
                <a:ext uri="{FF2B5EF4-FFF2-40B4-BE49-F238E27FC236}">
                  <a16:creationId xmlns:a16="http://schemas.microsoft.com/office/drawing/2014/main" id="{BC91A0E9-B5AE-542D-EC41-4E9D7B582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3" y="1090"/>
              <a:ext cx="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59553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>
            <a:extLst>
              <a:ext uri="{FF2B5EF4-FFF2-40B4-BE49-F238E27FC236}">
                <a16:creationId xmlns:a16="http://schemas.microsoft.com/office/drawing/2014/main" id="{304FD7D3-4EA9-2F63-A425-1FF9F6D31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Outer Join – Example</a:t>
            </a:r>
          </a:p>
        </p:txBody>
      </p:sp>
      <p:sp>
        <p:nvSpPr>
          <p:cNvPr id="732163" name="Rectangle 3">
            <a:extLst>
              <a:ext uri="{FF2B5EF4-FFF2-40B4-BE49-F238E27FC236}">
                <a16:creationId xmlns:a16="http://schemas.microsoft.com/office/drawing/2014/main" id="{ED74AF9E-66E1-38B0-9440-D2EE01013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861175" cy="487362"/>
          </a:xfrm>
        </p:spPr>
        <p:txBody>
          <a:bodyPr/>
          <a:lstStyle/>
          <a:p>
            <a:r>
              <a:rPr lang="en-US" altLang="en-US"/>
              <a:t>Relation </a:t>
            </a:r>
            <a:r>
              <a:rPr lang="en-US" altLang="en-US" i="1"/>
              <a:t>instructor1</a:t>
            </a:r>
            <a:endParaRPr lang="en-US" altLang="en-US"/>
          </a:p>
        </p:txBody>
      </p:sp>
      <p:sp>
        <p:nvSpPr>
          <p:cNvPr id="732164" name="Rectangle 4">
            <a:extLst>
              <a:ext uri="{FF2B5EF4-FFF2-40B4-BE49-F238E27FC236}">
                <a16:creationId xmlns:a16="http://schemas.microsoft.com/office/drawing/2014/main" id="{712B29D1-F177-A364-0D4F-72A59A55C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581400"/>
            <a:ext cx="70294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 sz="1800" dirty="0">
                <a:latin typeface="Helvetica" panose="020B0604020202020204" pitchFamily="34" charset="0"/>
              </a:rPr>
              <a:t>Relation </a:t>
            </a:r>
            <a:r>
              <a:rPr kumimoji="1" lang="en-US" altLang="en-US" sz="1800" i="1" dirty="0">
                <a:latin typeface="Helvetica" panose="020B0604020202020204" pitchFamily="34" charset="0"/>
              </a:rPr>
              <a:t>teaches1</a:t>
            </a:r>
            <a:endParaRPr kumimoji="1" lang="en-US" altLang="en-US" sz="1800" dirty="0">
              <a:latin typeface="Helvetica" panose="020B0604020202020204" pitchFamily="34" charset="0"/>
            </a:endParaRPr>
          </a:p>
        </p:txBody>
      </p:sp>
      <p:grpSp>
        <p:nvGrpSpPr>
          <p:cNvPr id="732165" name="Group 5">
            <a:extLst>
              <a:ext uri="{FF2B5EF4-FFF2-40B4-BE49-F238E27FC236}">
                <a16:creationId xmlns:a16="http://schemas.microsoft.com/office/drawing/2014/main" id="{ECD8539B-F116-F086-1DF9-F7BA7596F3D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089400"/>
            <a:ext cx="3276600" cy="1219200"/>
            <a:chOff x="1536" y="2576"/>
            <a:chExt cx="2064" cy="768"/>
          </a:xfrm>
        </p:grpSpPr>
        <p:sp>
          <p:nvSpPr>
            <p:cNvPr id="732166" name="Rectangle 6">
              <a:extLst>
                <a:ext uri="{FF2B5EF4-FFF2-40B4-BE49-F238E27FC236}">
                  <a16:creationId xmlns:a16="http://schemas.microsoft.com/office/drawing/2014/main" id="{515F667D-5E7C-A142-EC34-ACCE241C7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76"/>
              <a:ext cx="105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i="1"/>
                <a:t>ID</a:t>
              </a:r>
              <a:endParaRPr lang="en-US" altLang="en-US"/>
            </a:p>
          </p:txBody>
        </p:sp>
        <p:sp>
          <p:nvSpPr>
            <p:cNvPr id="732167" name="Rectangle 7">
              <a:extLst>
                <a:ext uri="{FF2B5EF4-FFF2-40B4-BE49-F238E27FC236}">
                  <a16:creationId xmlns:a16="http://schemas.microsoft.com/office/drawing/2014/main" id="{99F08440-C9A1-24DD-C308-6395FEB4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576"/>
              <a:ext cx="1008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i="1"/>
                <a:t>course_id</a:t>
              </a:r>
              <a:endParaRPr lang="en-US" altLang="en-US"/>
            </a:p>
          </p:txBody>
        </p:sp>
        <p:sp>
          <p:nvSpPr>
            <p:cNvPr id="732168" name="Rectangle 8">
              <a:extLst>
                <a:ext uri="{FF2B5EF4-FFF2-40B4-BE49-F238E27FC236}">
                  <a16:creationId xmlns:a16="http://schemas.microsoft.com/office/drawing/2014/main" id="{2018E172-6B65-7AD8-4244-113FA3523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816"/>
              <a:ext cx="1056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dirty="0"/>
                <a:t>10101</a:t>
              </a:r>
            </a:p>
            <a:p>
              <a:r>
                <a:rPr lang="en-US" altLang="en-US" dirty="0"/>
                <a:t>12121</a:t>
              </a:r>
            </a:p>
            <a:p>
              <a:r>
                <a:rPr lang="en-US" altLang="en-US" dirty="0"/>
                <a:t>76766</a:t>
              </a:r>
            </a:p>
          </p:txBody>
        </p:sp>
        <p:sp>
          <p:nvSpPr>
            <p:cNvPr id="732169" name="Rectangle 9">
              <a:extLst>
                <a:ext uri="{FF2B5EF4-FFF2-40B4-BE49-F238E27FC236}">
                  <a16:creationId xmlns:a16="http://schemas.microsoft.com/office/drawing/2014/main" id="{AD0603F2-496C-8C2B-02FF-E79DCE9E9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816"/>
              <a:ext cx="1008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/>
                <a:t>CS-101</a:t>
              </a:r>
            </a:p>
            <a:p>
              <a:r>
                <a:rPr lang="en-US" altLang="en-US"/>
                <a:t>FIN-201</a:t>
              </a:r>
            </a:p>
            <a:p>
              <a:r>
                <a:rPr lang="en-US" altLang="en-US"/>
                <a:t>BIO-101</a:t>
              </a:r>
            </a:p>
          </p:txBody>
        </p:sp>
      </p:grpSp>
      <p:grpSp>
        <p:nvGrpSpPr>
          <p:cNvPr id="732170" name="Group 10">
            <a:extLst>
              <a:ext uri="{FF2B5EF4-FFF2-40B4-BE49-F238E27FC236}">
                <a16:creationId xmlns:a16="http://schemas.microsoft.com/office/drawing/2014/main" id="{6EEFC2DC-88C9-5CF8-031F-D9435F7F4231}"/>
              </a:ext>
            </a:extLst>
          </p:cNvPr>
          <p:cNvGrpSpPr>
            <a:grpSpLocks/>
          </p:cNvGrpSpPr>
          <p:nvPr/>
        </p:nvGrpSpPr>
        <p:grpSpPr bwMode="auto">
          <a:xfrm>
            <a:off x="2044700" y="1951038"/>
            <a:ext cx="4292600" cy="1223962"/>
            <a:chOff x="1288" y="1229"/>
            <a:chExt cx="2704" cy="771"/>
          </a:xfrm>
        </p:grpSpPr>
        <p:sp>
          <p:nvSpPr>
            <p:cNvPr id="732171" name="Rectangle 11">
              <a:extLst>
                <a:ext uri="{FF2B5EF4-FFF2-40B4-BE49-F238E27FC236}">
                  <a16:creationId xmlns:a16="http://schemas.microsoft.com/office/drawing/2014/main" id="{455AB6CF-179C-89F0-720F-CFF808329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2" y="1472"/>
              <a:ext cx="720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Comp. Sci.</a:t>
              </a:r>
            </a:p>
            <a:p>
              <a:pPr algn="ctr"/>
              <a:r>
                <a:rPr lang="en-US" altLang="en-US"/>
                <a:t>Finance</a:t>
              </a:r>
            </a:p>
            <a:p>
              <a:pPr algn="ctr"/>
              <a:r>
                <a:rPr lang="en-US" altLang="en-US"/>
                <a:t>Music</a:t>
              </a:r>
            </a:p>
          </p:txBody>
        </p:sp>
        <p:sp>
          <p:nvSpPr>
            <p:cNvPr id="732172" name="Rectangle 12">
              <a:extLst>
                <a:ext uri="{FF2B5EF4-FFF2-40B4-BE49-F238E27FC236}">
                  <a16:creationId xmlns:a16="http://schemas.microsoft.com/office/drawing/2014/main" id="{4AC6A329-96C2-3236-73BC-949CAD103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232"/>
              <a:ext cx="99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i="1"/>
                <a:t>ID</a:t>
              </a:r>
              <a:endParaRPr lang="en-US" altLang="en-US"/>
            </a:p>
          </p:txBody>
        </p:sp>
        <p:sp>
          <p:nvSpPr>
            <p:cNvPr id="732173" name="Rectangle 13">
              <a:extLst>
                <a:ext uri="{FF2B5EF4-FFF2-40B4-BE49-F238E27FC236}">
                  <a16:creationId xmlns:a16="http://schemas.microsoft.com/office/drawing/2014/main" id="{FBB549A1-5F46-98F2-CCDE-8B6C80DFC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" y="1232"/>
              <a:ext cx="707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i="1"/>
                <a:t>dept_name</a:t>
              </a:r>
              <a:endParaRPr lang="en-US" altLang="en-US"/>
            </a:p>
          </p:txBody>
        </p:sp>
        <p:sp>
          <p:nvSpPr>
            <p:cNvPr id="732174" name="Rectangle 14">
              <a:extLst>
                <a:ext uri="{FF2B5EF4-FFF2-40B4-BE49-F238E27FC236}">
                  <a16:creationId xmlns:a16="http://schemas.microsoft.com/office/drawing/2014/main" id="{74FB7332-ED9B-B7A4-4814-0A9427DEB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472"/>
              <a:ext cx="990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/>
                <a:t>10101</a:t>
              </a:r>
            </a:p>
            <a:p>
              <a:r>
                <a:rPr lang="en-US" altLang="en-US"/>
                <a:t>12121</a:t>
              </a:r>
            </a:p>
            <a:p>
              <a:r>
                <a:rPr lang="en-US" altLang="en-US"/>
                <a:t>15151</a:t>
              </a:r>
            </a:p>
          </p:txBody>
        </p:sp>
        <p:sp>
          <p:nvSpPr>
            <p:cNvPr id="732175" name="Rectangle 15">
              <a:extLst>
                <a:ext uri="{FF2B5EF4-FFF2-40B4-BE49-F238E27FC236}">
                  <a16:creationId xmlns:a16="http://schemas.microsoft.com/office/drawing/2014/main" id="{00AC1D07-331C-4C50-503B-FA4EAEFFD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" y="1229"/>
              <a:ext cx="991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i="1"/>
                <a:t>name</a:t>
              </a:r>
              <a:endParaRPr lang="en-US" altLang="en-US"/>
            </a:p>
          </p:txBody>
        </p:sp>
        <p:sp>
          <p:nvSpPr>
            <p:cNvPr id="732176" name="Rectangle 16">
              <a:extLst>
                <a:ext uri="{FF2B5EF4-FFF2-40B4-BE49-F238E27FC236}">
                  <a16:creationId xmlns:a16="http://schemas.microsoft.com/office/drawing/2014/main" id="{E4632EB9-ADB7-75D1-ECE2-F612DF65A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1" y="1469"/>
              <a:ext cx="991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/>
                <a:t>Srinivasan</a:t>
              </a:r>
            </a:p>
            <a:p>
              <a:r>
                <a:rPr lang="en-US" altLang="en-US"/>
                <a:t>Wu</a:t>
              </a:r>
            </a:p>
            <a:p>
              <a:r>
                <a:rPr lang="en-US" altLang="en-US"/>
                <a:t>Mozart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32" name="Rectangle 24">
            <a:extLst>
              <a:ext uri="{FF2B5EF4-FFF2-40B4-BE49-F238E27FC236}">
                <a16:creationId xmlns:a16="http://schemas.microsoft.com/office/drawing/2014/main" id="{7755A8F9-3FDB-99C6-1B10-C1E5C9B55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3408363"/>
            <a:ext cx="423545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 b="1" dirty="0"/>
              <a:t> </a:t>
            </a:r>
            <a:r>
              <a:rPr kumimoji="1" lang="en-US" altLang="en-US" dirty="0"/>
              <a:t>Left Outer Join</a:t>
            </a:r>
          </a:p>
          <a:p>
            <a:pPr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kumimoji="1" lang="en-US" altLang="en-US" i="1" dirty="0"/>
              <a:t>    instructor          teaches</a:t>
            </a:r>
            <a:endParaRPr kumimoji="1" lang="en-US" altLang="en-US" b="1" dirty="0"/>
          </a:p>
        </p:txBody>
      </p:sp>
      <p:grpSp>
        <p:nvGrpSpPr>
          <p:cNvPr id="734233" name="Group 25">
            <a:extLst>
              <a:ext uri="{FF2B5EF4-FFF2-40B4-BE49-F238E27FC236}">
                <a16:creationId xmlns:a16="http://schemas.microsoft.com/office/drawing/2014/main" id="{C747CA2D-967B-7F42-F73E-3CC284CB53E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943100" y="3777456"/>
            <a:ext cx="414337" cy="221615"/>
            <a:chOff x="1225" y="2417"/>
            <a:chExt cx="261" cy="132"/>
          </a:xfrm>
        </p:grpSpPr>
        <p:sp>
          <p:nvSpPr>
            <p:cNvPr id="734234" name="AutoShape 26">
              <a:extLst>
                <a:ext uri="{FF2B5EF4-FFF2-40B4-BE49-F238E27FC236}">
                  <a16:creationId xmlns:a16="http://schemas.microsoft.com/office/drawing/2014/main" id="{E2140CD9-B105-55EA-024F-6D8B504C13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354" y="2417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34235" name="Line 27">
              <a:extLst>
                <a:ext uri="{FF2B5EF4-FFF2-40B4-BE49-F238E27FC236}">
                  <a16:creationId xmlns:a16="http://schemas.microsoft.com/office/drawing/2014/main" id="{4F1361C5-89B9-4D84-2F57-CDF3B9A089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8" y="2419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34236" name="Line 28">
              <a:extLst>
                <a:ext uri="{FF2B5EF4-FFF2-40B4-BE49-F238E27FC236}">
                  <a16:creationId xmlns:a16="http://schemas.microsoft.com/office/drawing/2014/main" id="{8C3D9836-0911-1106-F1A7-2A5DFC48F4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5" y="2542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734210" name="Rectangle 2">
            <a:extLst>
              <a:ext uri="{FF2B5EF4-FFF2-40B4-BE49-F238E27FC236}">
                <a16:creationId xmlns:a16="http://schemas.microsoft.com/office/drawing/2014/main" id="{57AB6C85-44E6-53EB-B2E9-F6394A1FB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Outer Join – Example</a:t>
            </a:r>
          </a:p>
        </p:txBody>
      </p:sp>
      <p:sp>
        <p:nvSpPr>
          <p:cNvPr id="734211" name="Rectangle 3">
            <a:extLst>
              <a:ext uri="{FF2B5EF4-FFF2-40B4-BE49-F238E27FC236}">
                <a16:creationId xmlns:a16="http://schemas.microsoft.com/office/drawing/2014/main" id="{FDDCA967-CFF8-9DF9-5767-88083AF1F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6991350" cy="842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Join </a:t>
            </a:r>
            <a:br>
              <a:rPr lang="en-US" altLang="en-US"/>
            </a:br>
            <a:br>
              <a:rPr lang="en-US" altLang="en-US" sz="1600" b="1"/>
            </a:br>
            <a:r>
              <a:rPr lang="en-US" altLang="en-US" i="1"/>
              <a:t>instructor      teaches</a:t>
            </a:r>
          </a:p>
        </p:txBody>
      </p:sp>
      <p:sp>
        <p:nvSpPr>
          <p:cNvPr id="734212" name="AutoShape 4">
            <a:extLst>
              <a:ext uri="{FF2B5EF4-FFF2-40B4-BE49-F238E27FC236}">
                <a16:creationId xmlns:a16="http://schemas.microsoft.com/office/drawing/2014/main" id="{2436FE3F-7900-5494-14DB-2D88388A6D1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452053" y="1707038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34214" name="Rectangle 6">
            <a:extLst>
              <a:ext uri="{FF2B5EF4-FFF2-40B4-BE49-F238E27FC236}">
                <a16:creationId xmlns:a16="http://schemas.microsoft.com/office/drawing/2014/main" id="{556F0141-7FB1-F4C8-3AEB-3BDEA6559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2149475"/>
            <a:ext cx="1204913" cy="3190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ID</a:t>
            </a:r>
            <a:endParaRPr lang="en-US" altLang="en-US"/>
          </a:p>
        </p:txBody>
      </p:sp>
      <p:sp>
        <p:nvSpPr>
          <p:cNvPr id="734215" name="Rectangle 7">
            <a:extLst>
              <a:ext uri="{FF2B5EF4-FFF2-40B4-BE49-F238E27FC236}">
                <a16:creationId xmlns:a16="http://schemas.microsoft.com/office/drawing/2014/main" id="{15F0D83D-2473-0E8F-DCA1-755CC48CF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2149475"/>
            <a:ext cx="1325563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dept_name</a:t>
            </a:r>
            <a:endParaRPr lang="en-US" altLang="en-US"/>
          </a:p>
        </p:txBody>
      </p:sp>
      <p:sp>
        <p:nvSpPr>
          <p:cNvPr id="734216" name="Rectangle 8">
            <a:extLst>
              <a:ext uri="{FF2B5EF4-FFF2-40B4-BE49-F238E27FC236}">
                <a16:creationId xmlns:a16="http://schemas.microsoft.com/office/drawing/2014/main" id="{9726EFEF-A993-ABCD-5DAA-CC5953913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2530475"/>
            <a:ext cx="1233488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10101</a:t>
            </a:r>
          </a:p>
          <a:p>
            <a:r>
              <a:rPr lang="en-US" altLang="en-US"/>
              <a:t>12121</a:t>
            </a:r>
          </a:p>
        </p:txBody>
      </p:sp>
      <p:sp>
        <p:nvSpPr>
          <p:cNvPr id="734217" name="Rectangle 9">
            <a:extLst>
              <a:ext uri="{FF2B5EF4-FFF2-40B4-BE49-F238E27FC236}">
                <a16:creationId xmlns:a16="http://schemas.microsoft.com/office/drawing/2014/main" id="{5C03130B-87FD-57ED-3360-03B64D7B3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25" y="2530475"/>
            <a:ext cx="1357313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Comp. Sci.</a:t>
            </a:r>
          </a:p>
          <a:p>
            <a:pPr algn="ctr"/>
            <a:r>
              <a:rPr lang="en-US" altLang="en-US"/>
              <a:t>Finance</a:t>
            </a:r>
          </a:p>
        </p:txBody>
      </p:sp>
      <p:sp>
        <p:nvSpPr>
          <p:cNvPr id="734218" name="Rectangle 10">
            <a:extLst>
              <a:ext uri="{FF2B5EF4-FFF2-40B4-BE49-F238E27FC236}">
                <a16:creationId xmlns:a16="http://schemas.microsoft.com/office/drawing/2014/main" id="{6642E450-5599-B414-D1FD-ADEEA1030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338" y="2149475"/>
            <a:ext cx="1463675" cy="3190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course_id</a:t>
            </a:r>
            <a:endParaRPr lang="en-US" altLang="en-US"/>
          </a:p>
        </p:txBody>
      </p:sp>
      <p:sp>
        <p:nvSpPr>
          <p:cNvPr id="734219" name="Rectangle 11">
            <a:extLst>
              <a:ext uri="{FF2B5EF4-FFF2-40B4-BE49-F238E27FC236}">
                <a16:creationId xmlns:a16="http://schemas.microsoft.com/office/drawing/2014/main" id="{496C29D0-26B1-554D-8C55-DC2747F09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25" y="2530475"/>
            <a:ext cx="1462088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  CS-101</a:t>
            </a:r>
          </a:p>
          <a:p>
            <a:r>
              <a:rPr lang="en-US" altLang="en-US"/>
              <a:t>  FIN-201</a:t>
            </a:r>
          </a:p>
        </p:txBody>
      </p:sp>
      <p:sp>
        <p:nvSpPr>
          <p:cNvPr id="734220" name="Rectangle 12">
            <a:extLst>
              <a:ext uri="{FF2B5EF4-FFF2-40B4-BE49-F238E27FC236}">
                <a16:creationId xmlns:a16="http://schemas.microsoft.com/office/drawing/2014/main" id="{4F55DEE4-D3A5-ED4A-CCC0-6CE4A53EB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325" y="2149475"/>
            <a:ext cx="1600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name</a:t>
            </a:r>
            <a:endParaRPr lang="en-US" altLang="en-US"/>
          </a:p>
        </p:txBody>
      </p:sp>
      <p:sp>
        <p:nvSpPr>
          <p:cNvPr id="734221" name="Rectangle 13">
            <a:extLst>
              <a:ext uri="{FF2B5EF4-FFF2-40B4-BE49-F238E27FC236}">
                <a16:creationId xmlns:a16="http://schemas.microsoft.com/office/drawing/2014/main" id="{32C35ADC-4B6E-6EFB-4225-93B20886D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325" y="2530475"/>
            <a:ext cx="1600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Srinivasan</a:t>
            </a:r>
          </a:p>
          <a:p>
            <a:r>
              <a:rPr lang="en-US" altLang="en-US"/>
              <a:t>Wu</a:t>
            </a:r>
          </a:p>
        </p:txBody>
      </p:sp>
      <p:sp>
        <p:nvSpPr>
          <p:cNvPr id="734237" name="Rectangle 29">
            <a:extLst>
              <a:ext uri="{FF2B5EF4-FFF2-40B4-BE49-F238E27FC236}">
                <a16:creationId xmlns:a16="http://schemas.microsoft.com/office/drawing/2014/main" id="{EAA861C1-EC2D-4DC4-C0BE-2C353C2FA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4302125"/>
            <a:ext cx="1204913" cy="3190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ID</a:t>
            </a:r>
            <a:endParaRPr lang="en-US" altLang="en-US"/>
          </a:p>
        </p:txBody>
      </p:sp>
      <p:sp>
        <p:nvSpPr>
          <p:cNvPr id="734238" name="Rectangle 30">
            <a:extLst>
              <a:ext uri="{FF2B5EF4-FFF2-40B4-BE49-F238E27FC236}">
                <a16:creationId xmlns:a16="http://schemas.microsoft.com/office/drawing/2014/main" id="{571960DB-82CB-70A3-52DF-2D1700DCB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4302125"/>
            <a:ext cx="1325563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dept_name</a:t>
            </a:r>
            <a:endParaRPr lang="en-US" altLang="en-US"/>
          </a:p>
        </p:txBody>
      </p:sp>
      <p:sp>
        <p:nvSpPr>
          <p:cNvPr id="734239" name="Rectangle 31">
            <a:extLst>
              <a:ext uri="{FF2B5EF4-FFF2-40B4-BE49-F238E27FC236}">
                <a16:creationId xmlns:a16="http://schemas.microsoft.com/office/drawing/2014/main" id="{248820D3-6613-4978-ADEF-3AAAF0A1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4683125"/>
            <a:ext cx="1233488" cy="854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10101</a:t>
            </a:r>
          </a:p>
          <a:p>
            <a:r>
              <a:rPr lang="en-US" altLang="en-US"/>
              <a:t>12121</a:t>
            </a:r>
          </a:p>
          <a:p>
            <a:r>
              <a:rPr lang="en-US" altLang="en-US"/>
              <a:t>15151</a:t>
            </a:r>
          </a:p>
        </p:txBody>
      </p:sp>
      <p:sp>
        <p:nvSpPr>
          <p:cNvPr id="734240" name="Rectangle 32">
            <a:extLst>
              <a:ext uri="{FF2B5EF4-FFF2-40B4-BE49-F238E27FC236}">
                <a16:creationId xmlns:a16="http://schemas.microsoft.com/office/drawing/2014/main" id="{6CD4AEAD-00DB-0636-E4CB-283D1D5C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4683125"/>
            <a:ext cx="1357313" cy="847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Comp. Sci.</a:t>
            </a:r>
          </a:p>
          <a:p>
            <a:pPr algn="ctr"/>
            <a:r>
              <a:rPr lang="en-US" altLang="en-US"/>
              <a:t>Finance</a:t>
            </a:r>
          </a:p>
          <a:p>
            <a:pPr algn="ctr"/>
            <a:r>
              <a:rPr lang="en-US" altLang="en-US"/>
              <a:t>Music</a:t>
            </a:r>
          </a:p>
        </p:txBody>
      </p:sp>
      <p:sp>
        <p:nvSpPr>
          <p:cNvPr id="734241" name="Rectangle 33">
            <a:extLst>
              <a:ext uri="{FF2B5EF4-FFF2-40B4-BE49-F238E27FC236}">
                <a16:creationId xmlns:a16="http://schemas.microsoft.com/office/drawing/2014/main" id="{7C6F5B58-7655-29F2-B650-60C161D57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4302125"/>
            <a:ext cx="1463675" cy="3190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course_id</a:t>
            </a:r>
            <a:endParaRPr lang="en-US" altLang="en-US"/>
          </a:p>
        </p:txBody>
      </p:sp>
      <p:sp>
        <p:nvSpPr>
          <p:cNvPr id="734242" name="Rectangle 34">
            <a:extLst>
              <a:ext uri="{FF2B5EF4-FFF2-40B4-BE49-F238E27FC236}">
                <a16:creationId xmlns:a16="http://schemas.microsoft.com/office/drawing/2014/main" id="{251631A7-4236-0507-1035-7D1161C04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683125"/>
            <a:ext cx="1412875" cy="8493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  CS-101</a:t>
            </a:r>
          </a:p>
          <a:p>
            <a:r>
              <a:rPr lang="en-US" altLang="en-US"/>
              <a:t>  FIN-201</a:t>
            </a:r>
          </a:p>
          <a:p>
            <a:r>
              <a:rPr lang="en-US" altLang="en-US" i="1"/>
              <a:t>  null</a:t>
            </a:r>
          </a:p>
        </p:txBody>
      </p:sp>
      <p:sp>
        <p:nvSpPr>
          <p:cNvPr id="734243" name="Rectangle 35">
            <a:extLst>
              <a:ext uri="{FF2B5EF4-FFF2-40B4-BE49-F238E27FC236}">
                <a16:creationId xmlns:a16="http://schemas.microsoft.com/office/drawing/2014/main" id="{0C9F8FF3-7130-44F7-7296-02E04FF29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725" y="4302125"/>
            <a:ext cx="1600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name</a:t>
            </a:r>
            <a:endParaRPr lang="en-US" altLang="en-US"/>
          </a:p>
        </p:txBody>
      </p:sp>
      <p:sp>
        <p:nvSpPr>
          <p:cNvPr id="734244" name="Rectangle 36">
            <a:extLst>
              <a:ext uri="{FF2B5EF4-FFF2-40B4-BE49-F238E27FC236}">
                <a16:creationId xmlns:a16="http://schemas.microsoft.com/office/drawing/2014/main" id="{B323C36F-C140-408F-125A-B54427823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725" y="4668838"/>
            <a:ext cx="1600200" cy="869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Srinivasan</a:t>
            </a:r>
          </a:p>
          <a:p>
            <a:r>
              <a:rPr lang="en-US" altLang="en-US"/>
              <a:t>Wu</a:t>
            </a:r>
          </a:p>
          <a:p>
            <a:r>
              <a:rPr lang="en-US" altLang="en-US"/>
              <a:t>Mozart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>
            <a:extLst>
              <a:ext uri="{FF2B5EF4-FFF2-40B4-BE49-F238E27FC236}">
                <a16:creationId xmlns:a16="http://schemas.microsoft.com/office/drawing/2014/main" id="{5B7A2B6C-2F79-4F3F-93F4-E86162D58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Outer Join – Example</a:t>
            </a:r>
          </a:p>
        </p:txBody>
      </p:sp>
      <p:sp>
        <p:nvSpPr>
          <p:cNvPr id="736278" name="Rectangle 22">
            <a:extLst>
              <a:ext uri="{FF2B5EF4-FFF2-40B4-BE49-F238E27FC236}">
                <a16:creationId xmlns:a16="http://schemas.microsoft.com/office/drawing/2014/main" id="{4FEE3641-7B56-0D27-457B-10E1BFDC5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3405188"/>
            <a:ext cx="407035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/>
              <a:t> Full Outer Join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altLang="en-US" i="1"/>
              <a:t>    instructor         teaches</a:t>
            </a:r>
          </a:p>
        </p:txBody>
      </p:sp>
      <p:grpSp>
        <p:nvGrpSpPr>
          <p:cNvPr id="736279" name="Group 23">
            <a:extLst>
              <a:ext uri="{FF2B5EF4-FFF2-40B4-BE49-F238E27FC236}">
                <a16:creationId xmlns:a16="http://schemas.microsoft.com/office/drawing/2014/main" id="{7C0B432E-8C49-444A-8981-0ED9A4B83B81}"/>
              </a:ext>
            </a:extLst>
          </p:cNvPr>
          <p:cNvGrpSpPr>
            <a:grpSpLocks/>
          </p:cNvGrpSpPr>
          <p:nvPr/>
        </p:nvGrpSpPr>
        <p:grpSpPr bwMode="auto">
          <a:xfrm>
            <a:off x="1901031" y="3774281"/>
            <a:ext cx="387350" cy="152400"/>
            <a:chOff x="1141" y="2444"/>
            <a:chExt cx="244" cy="96"/>
          </a:xfrm>
        </p:grpSpPr>
        <p:sp>
          <p:nvSpPr>
            <p:cNvPr id="736280" name="AutoShape 24">
              <a:extLst>
                <a:ext uri="{FF2B5EF4-FFF2-40B4-BE49-F238E27FC236}">
                  <a16:creationId xmlns:a16="http://schemas.microsoft.com/office/drawing/2014/main" id="{DD453622-0EE7-F4F4-2B10-1AE939F1AA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213" y="2444"/>
              <a:ext cx="96" cy="96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36281" name="Line 25">
              <a:extLst>
                <a:ext uri="{FF2B5EF4-FFF2-40B4-BE49-F238E27FC236}">
                  <a16:creationId xmlns:a16="http://schemas.microsoft.com/office/drawing/2014/main" id="{7A7F62DA-C41B-2E63-BE12-90F2779F36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4" y="2450"/>
              <a:ext cx="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36282" name="Line 26">
              <a:extLst>
                <a:ext uri="{FF2B5EF4-FFF2-40B4-BE49-F238E27FC236}">
                  <a16:creationId xmlns:a16="http://schemas.microsoft.com/office/drawing/2014/main" id="{C3D7ED06-FC6E-B630-83F5-C275ED0D4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1" y="2537"/>
              <a:ext cx="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36283" name="Line 27">
              <a:extLst>
                <a:ext uri="{FF2B5EF4-FFF2-40B4-BE49-F238E27FC236}">
                  <a16:creationId xmlns:a16="http://schemas.microsoft.com/office/drawing/2014/main" id="{8DFA341D-5D6A-DC2B-9836-0B6F79A78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21" y="2537"/>
              <a:ext cx="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36284" name="Line 28">
              <a:extLst>
                <a:ext uri="{FF2B5EF4-FFF2-40B4-BE49-F238E27FC236}">
                  <a16:creationId xmlns:a16="http://schemas.microsoft.com/office/drawing/2014/main" id="{5531CA38-AAE4-67A9-3A39-D81A26A102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9" y="2444"/>
              <a:ext cx="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736286" name="Rectangle 30">
            <a:extLst>
              <a:ext uri="{FF2B5EF4-FFF2-40B4-BE49-F238E27FC236}">
                <a16:creationId xmlns:a16="http://schemas.microsoft.com/office/drawing/2014/main" id="{9F5D4B7C-CB26-F69C-7141-43FCEA3B8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1103313"/>
            <a:ext cx="407035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/>
              <a:t> Right Outer Join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altLang="en-US" i="1"/>
              <a:t>    instructor        teaches</a:t>
            </a:r>
          </a:p>
        </p:txBody>
      </p:sp>
      <p:grpSp>
        <p:nvGrpSpPr>
          <p:cNvPr id="736287" name="Group 31">
            <a:extLst>
              <a:ext uri="{FF2B5EF4-FFF2-40B4-BE49-F238E27FC236}">
                <a16:creationId xmlns:a16="http://schemas.microsoft.com/office/drawing/2014/main" id="{38D25E0C-E43F-59AE-12D0-8107E3F6826C}"/>
              </a:ext>
            </a:extLst>
          </p:cNvPr>
          <p:cNvGrpSpPr>
            <a:grpSpLocks/>
          </p:cNvGrpSpPr>
          <p:nvPr/>
        </p:nvGrpSpPr>
        <p:grpSpPr bwMode="auto">
          <a:xfrm>
            <a:off x="1981359" y="1459706"/>
            <a:ext cx="265112" cy="157163"/>
            <a:chOff x="1050" y="991"/>
            <a:chExt cx="167" cy="99"/>
          </a:xfrm>
        </p:grpSpPr>
        <p:sp>
          <p:nvSpPr>
            <p:cNvPr id="736288" name="AutoShape 32">
              <a:extLst>
                <a:ext uri="{FF2B5EF4-FFF2-40B4-BE49-F238E27FC236}">
                  <a16:creationId xmlns:a16="http://schemas.microsoft.com/office/drawing/2014/main" id="{D70D4D62-D0DB-7545-6E96-999BBE23F1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050" y="992"/>
              <a:ext cx="96" cy="96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36289" name="Line 33">
              <a:extLst>
                <a:ext uri="{FF2B5EF4-FFF2-40B4-BE49-F238E27FC236}">
                  <a16:creationId xmlns:a16="http://schemas.microsoft.com/office/drawing/2014/main" id="{D0841672-5F39-115F-5831-A5AFD3EA2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3" y="991"/>
              <a:ext cx="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36290" name="Line 34">
              <a:extLst>
                <a:ext uri="{FF2B5EF4-FFF2-40B4-BE49-F238E27FC236}">
                  <a16:creationId xmlns:a16="http://schemas.microsoft.com/office/drawing/2014/main" id="{D5D10A71-A6CE-DDD2-E5CC-7F269E998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3" y="1090"/>
              <a:ext cx="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736295" name="Rectangle 39">
            <a:extLst>
              <a:ext uri="{FF2B5EF4-FFF2-40B4-BE49-F238E27FC236}">
                <a16:creationId xmlns:a16="http://schemas.microsoft.com/office/drawing/2014/main" id="{2DB32F19-B8C3-C673-A9F7-F507B1208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2028825"/>
            <a:ext cx="1204913" cy="306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ID</a:t>
            </a:r>
            <a:endParaRPr lang="en-US" altLang="en-US"/>
          </a:p>
        </p:txBody>
      </p:sp>
      <p:sp>
        <p:nvSpPr>
          <p:cNvPr id="736296" name="Rectangle 40">
            <a:extLst>
              <a:ext uri="{FF2B5EF4-FFF2-40B4-BE49-F238E27FC236}">
                <a16:creationId xmlns:a16="http://schemas.microsoft.com/office/drawing/2014/main" id="{A40F3E06-AAE2-9709-6A01-AD7E84CC6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325" y="2028825"/>
            <a:ext cx="1338263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dept_name</a:t>
            </a:r>
            <a:endParaRPr lang="en-US" altLang="en-US"/>
          </a:p>
        </p:txBody>
      </p:sp>
      <p:sp>
        <p:nvSpPr>
          <p:cNvPr id="736297" name="Rectangle 41">
            <a:extLst>
              <a:ext uri="{FF2B5EF4-FFF2-40B4-BE49-F238E27FC236}">
                <a16:creationId xmlns:a16="http://schemas.microsoft.com/office/drawing/2014/main" id="{CE8CFD58-EC77-AE1E-3819-4F18FA11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2398713"/>
            <a:ext cx="1233488" cy="865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10101</a:t>
            </a:r>
          </a:p>
          <a:p>
            <a:r>
              <a:rPr lang="en-US" altLang="en-US"/>
              <a:t>12121</a:t>
            </a:r>
          </a:p>
          <a:p>
            <a:r>
              <a:rPr lang="en-US" altLang="en-US"/>
              <a:t>76766</a:t>
            </a:r>
          </a:p>
        </p:txBody>
      </p:sp>
      <p:sp>
        <p:nvSpPr>
          <p:cNvPr id="736298" name="Rectangle 42">
            <a:extLst>
              <a:ext uri="{FF2B5EF4-FFF2-40B4-BE49-F238E27FC236}">
                <a16:creationId xmlns:a16="http://schemas.microsoft.com/office/drawing/2014/main" id="{B3867479-D30C-2CDE-505C-8E7794667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325" y="2397125"/>
            <a:ext cx="1357313" cy="860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Comp. Sci.</a:t>
            </a:r>
          </a:p>
          <a:p>
            <a:pPr algn="ctr"/>
            <a:r>
              <a:rPr lang="en-US" altLang="en-US"/>
              <a:t>Finance</a:t>
            </a:r>
          </a:p>
          <a:p>
            <a:pPr algn="ctr"/>
            <a:r>
              <a:rPr lang="en-US" altLang="en-US"/>
              <a:t>null</a:t>
            </a:r>
          </a:p>
        </p:txBody>
      </p:sp>
      <p:sp>
        <p:nvSpPr>
          <p:cNvPr id="736299" name="Rectangle 43">
            <a:extLst>
              <a:ext uri="{FF2B5EF4-FFF2-40B4-BE49-F238E27FC236}">
                <a16:creationId xmlns:a16="http://schemas.microsoft.com/office/drawing/2014/main" id="{BA5F8E47-3CDF-E273-A60B-F0E0AFCD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8825" y="2028825"/>
            <a:ext cx="1423988" cy="306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course_id</a:t>
            </a:r>
            <a:endParaRPr lang="en-US" altLang="en-US"/>
          </a:p>
        </p:txBody>
      </p:sp>
      <p:sp>
        <p:nvSpPr>
          <p:cNvPr id="736300" name="Rectangle 44">
            <a:extLst>
              <a:ext uri="{FF2B5EF4-FFF2-40B4-BE49-F238E27FC236}">
                <a16:creationId xmlns:a16="http://schemas.microsoft.com/office/drawing/2014/main" id="{96DA59B4-C26C-0AF7-2D21-77D75C40F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638" y="2397125"/>
            <a:ext cx="1412875" cy="862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  CS-101</a:t>
            </a:r>
          </a:p>
          <a:p>
            <a:r>
              <a:rPr lang="en-US" altLang="en-US"/>
              <a:t>  FIN-201</a:t>
            </a:r>
          </a:p>
          <a:p>
            <a:r>
              <a:rPr lang="en-US" altLang="en-US" i="1"/>
              <a:t>  </a:t>
            </a:r>
            <a:r>
              <a:rPr lang="en-US" altLang="en-US"/>
              <a:t>BIO-101</a:t>
            </a:r>
            <a:endParaRPr lang="en-US" altLang="en-US" i="1"/>
          </a:p>
        </p:txBody>
      </p:sp>
      <p:sp>
        <p:nvSpPr>
          <p:cNvPr id="736301" name="Rectangle 45">
            <a:extLst>
              <a:ext uri="{FF2B5EF4-FFF2-40B4-BE49-F238E27FC236}">
                <a16:creationId xmlns:a16="http://schemas.microsoft.com/office/drawing/2014/main" id="{AEC6D751-24BE-5158-1F24-1BB03203B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2028825"/>
            <a:ext cx="1600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name</a:t>
            </a:r>
            <a:endParaRPr lang="en-US" altLang="en-US"/>
          </a:p>
        </p:txBody>
      </p:sp>
      <p:sp>
        <p:nvSpPr>
          <p:cNvPr id="736302" name="Rectangle 46">
            <a:extLst>
              <a:ext uri="{FF2B5EF4-FFF2-40B4-BE49-F238E27FC236}">
                <a16:creationId xmlns:a16="http://schemas.microsoft.com/office/drawing/2014/main" id="{7E85D5BD-2723-A61F-FDF0-F4981A361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2395538"/>
            <a:ext cx="1600200" cy="8699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Srinivasan</a:t>
            </a:r>
          </a:p>
          <a:p>
            <a:r>
              <a:rPr lang="en-US" altLang="en-US"/>
              <a:t>Wu</a:t>
            </a:r>
          </a:p>
          <a:p>
            <a:r>
              <a:rPr lang="en-US" altLang="en-US"/>
              <a:t>null</a:t>
            </a:r>
          </a:p>
        </p:txBody>
      </p:sp>
      <p:sp>
        <p:nvSpPr>
          <p:cNvPr id="736303" name="Rectangle 47">
            <a:extLst>
              <a:ext uri="{FF2B5EF4-FFF2-40B4-BE49-F238E27FC236}">
                <a16:creationId xmlns:a16="http://schemas.microsoft.com/office/drawing/2014/main" id="{066538DC-9E1F-A9C9-E3D8-EB5DCBFCF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4365625"/>
            <a:ext cx="1204913" cy="306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ID</a:t>
            </a:r>
            <a:endParaRPr lang="en-US" altLang="en-US"/>
          </a:p>
        </p:txBody>
      </p:sp>
      <p:sp>
        <p:nvSpPr>
          <p:cNvPr id="736304" name="Rectangle 48">
            <a:extLst>
              <a:ext uri="{FF2B5EF4-FFF2-40B4-BE49-F238E27FC236}">
                <a16:creationId xmlns:a16="http://schemas.microsoft.com/office/drawing/2014/main" id="{82ED6367-0426-040A-8F7F-4A286319D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365625"/>
            <a:ext cx="1338263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dept_name</a:t>
            </a:r>
            <a:endParaRPr lang="en-US" altLang="en-US"/>
          </a:p>
        </p:txBody>
      </p:sp>
      <p:sp>
        <p:nvSpPr>
          <p:cNvPr id="736305" name="Rectangle 49">
            <a:extLst>
              <a:ext uri="{FF2B5EF4-FFF2-40B4-BE49-F238E27FC236}">
                <a16:creationId xmlns:a16="http://schemas.microsoft.com/office/drawing/2014/main" id="{0860945E-0157-0832-A430-1988969A7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4735513"/>
            <a:ext cx="1233488" cy="1109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10101</a:t>
            </a:r>
          </a:p>
          <a:p>
            <a:r>
              <a:rPr lang="en-US" altLang="en-US"/>
              <a:t>12121</a:t>
            </a:r>
          </a:p>
          <a:p>
            <a:r>
              <a:rPr lang="en-US" altLang="en-US"/>
              <a:t>15151</a:t>
            </a:r>
          </a:p>
          <a:p>
            <a:r>
              <a:rPr lang="en-US" altLang="en-US"/>
              <a:t>76766</a:t>
            </a:r>
          </a:p>
        </p:txBody>
      </p:sp>
      <p:sp>
        <p:nvSpPr>
          <p:cNvPr id="736306" name="Rectangle 50">
            <a:extLst>
              <a:ext uri="{FF2B5EF4-FFF2-40B4-BE49-F238E27FC236}">
                <a16:creationId xmlns:a16="http://schemas.microsoft.com/office/drawing/2014/main" id="{4CE96A3F-6B26-91A6-95A0-AEF3C6AB2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33925"/>
            <a:ext cx="1357313" cy="1108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Comp. Sci.</a:t>
            </a:r>
          </a:p>
          <a:p>
            <a:pPr algn="ctr"/>
            <a:r>
              <a:rPr lang="en-US" altLang="en-US"/>
              <a:t>Finance</a:t>
            </a:r>
          </a:p>
          <a:p>
            <a:pPr algn="ctr"/>
            <a:r>
              <a:rPr lang="en-US" altLang="en-US"/>
              <a:t>Music</a:t>
            </a:r>
          </a:p>
          <a:p>
            <a:pPr algn="ctr"/>
            <a:r>
              <a:rPr lang="en-US" altLang="en-US"/>
              <a:t>null</a:t>
            </a:r>
          </a:p>
        </p:txBody>
      </p:sp>
      <p:sp>
        <p:nvSpPr>
          <p:cNvPr id="736307" name="Rectangle 51">
            <a:extLst>
              <a:ext uri="{FF2B5EF4-FFF2-40B4-BE49-F238E27FC236}">
                <a16:creationId xmlns:a16="http://schemas.microsoft.com/office/drawing/2014/main" id="{F11046DC-71EC-B6C5-E8D3-D836DB320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4365625"/>
            <a:ext cx="1423988" cy="306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course_id</a:t>
            </a:r>
            <a:endParaRPr lang="en-US" altLang="en-US"/>
          </a:p>
        </p:txBody>
      </p:sp>
      <p:sp>
        <p:nvSpPr>
          <p:cNvPr id="736308" name="Rectangle 52">
            <a:extLst>
              <a:ext uri="{FF2B5EF4-FFF2-40B4-BE49-F238E27FC236}">
                <a16:creationId xmlns:a16="http://schemas.microsoft.com/office/drawing/2014/main" id="{65412F0F-A30F-F190-F3B2-D8877C28F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38" y="4733925"/>
            <a:ext cx="1412875" cy="1106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  CS-101</a:t>
            </a:r>
          </a:p>
          <a:p>
            <a:r>
              <a:rPr lang="en-US" altLang="en-US"/>
              <a:t>  FIN-201</a:t>
            </a:r>
          </a:p>
          <a:p>
            <a:r>
              <a:rPr lang="en-US" altLang="en-US"/>
              <a:t>  </a:t>
            </a:r>
            <a:r>
              <a:rPr lang="en-US" altLang="en-US" i="1"/>
              <a:t>null</a:t>
            </a:r>
            <a:endParaRPr lang="en-US" altLang="en-US"/>
          </a:p>
          <a:p>
            <a:r>
              <a:rPr lang="en-US" altLang="en-US" i="1"/>
              <a:t>  </a:t>
            </a:r>
            <a:r>
              <a:rPr lang="en-US" altLang="en-US"/>
              <a:t>BIO-101</a:t>
            </a:r>
            <a:endParaRPr lang="en-US" altLang="en-US" i="1"/>
          </a:p>
        </p:txBody>
      </p:sp>
      <p:sp>
        <p:nvSpPr>
          <p:cNvPr id="736309" name="Rectangle 53">
            <a:extLst>
              <a:ext uri="{FF2B5EF4-FFF2-40B4-BE49-F238E27FC236}">
                <a16:creationId xmlns:a16="http://schemas.microsoft.com/office/drawing/2014/main" id="{603DD801-F64E-1731-59CB-C37EC2D15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4365625"/>
            <a:ext cx="1600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name</a:t>
            </a:r>
            <a:endParaRPr lang="en-US" altLang="en-US"/>
          </a:p>
        </p:txBody>
      </p:sp>
      <p:sp>
        <p:nvSpPr>
          <p:cNvPr id="736310" name="Rectangle 54">
            <a:extLst>
              <a:ext uri="{FF2B5EF4-FFF2-40B4-BE49-F238E27FC236}">
                <a16:creationId xmlns:a16="http://schemas.microsoft.com/office/drawing/2014/main" id="{3B9FFACD-3313-2B07-C5EC-E268B625B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4732338"/>
            <a:ext cx="1600200" cy="11160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Srinivasan</a:t>
            </a:r>
          </a:p>
          <a:p>
            <a:r>
              <a:rPr lang="en-US" altLang="en-US"/>
              <a:t>Wu</a:t>
            </a:r>
          </a:p>
          <a:p>
            <a:r>
              <a:rPr lang="en-US" altLang="en-US"/>
              <a:t>Mozart</a:t>
            </a:r>
          </a:p>
          <a:p>
            <a:r>
              <a:rPr lang="en-US" altLang="en-US"/>
              <a:t>null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>
            <a:extLst>
              <a:ext uri="{FF2B5EF4-FFF2-40B4-BE49-F238E27FC236}">
                <a16:creationId xmlns:a16="http://schemas.microsoft.com/office/drawing/2014/main" id="{A12BCD37-A7C2-D6A6-B47D-6ACF9D0D4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Outer Join using Joins</a:t>
            </a:r>
          </a:p>
        </p:txBody>
      </p:sp>
      <p:sp>
        <p:nvSpPr>
          <p:cNvPr id="742403" name="Rectangle 3">
            <a:extLst>
              <a:ext uri="{FF2B5EF4-FFF2-40B4-BE49-F238E27FC236}">
                <a16:creationId xmlns:a16="http://schemas.microsoft.com/office/drawing/2014/main" id="{A5E0E4CD-35A1-8269-D6BE-E8CAE82F3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Outer join can be expressed using basic operations</a:t>
            </a:r>
          </a:p>
          <a:p>
            <a:pPr lvl="1"/>
            <a:r>
              <a:rPr lang="en-US" altLang="en-US"/>
              <a:t>e.g. r      s can be written as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/>
              <a:t>        (r      s)  U (</a:t>
            </a:r>
            <a:r>
              <a:rPr lang="en-US" altLang="en-US" i="1"/>
              <a:t>r </a:t>
            </a:r>
            <a:r>
              <a:rPr lang="en-US" altLang="en-US"/>
              <a:t>– ∏</a:t>
            </a:r>
            <a:r>
              <a:rPr lang="en-US" altLang="en-US" sz="2400" i="1" baseline="-25000"/>
              <a:t>R</a:t>
            </a:r>
            <a:r>
              <a:rPr lang="en-US" altLang="en-US"/>
              <a:t>(</a:t>
            </a:r>
            <a:r>
              <a:rPr lang="en-US" altLang="en-US" i="1"/>
              <a:t>r      s</a:t>
            </a:r>
            <a:r>
              <a:rPr lang="en-US" altLang="en-US"/>
              <a:t>)  x {(</a:t>
            </a:r>
            <a:r>
              <a:rPr lang="en-US" altLang="en-US" i="1"/>
              <a:t>null, …, null</a:t>
            </a:r>
            <a:r>
              <a:rPr lang="en-US" altLang="en-US"/>
              <a:t>)}</a:t>
            </a:r>
          </a:p>
        </p:txBody>
      </p:sp>
      <p:grpSp>
        <p:nvGrpSpPr>
          <p:cNvPr id="742404" name="Group 4">
            <a:extLst>
              <a:ext uri="{FF2B5EF4-FFF2-40B4-BE49-F238E27FC236}">
                <a16:creationId xmlns:a16="http://schemas.microsoft.com/office/drawing/2014/main" id="{CE8B4699-D315-9CC7-E89F-DA72571969C2}"/>
              </a:ext>
            </a:extLst>
          </p:cNvPr>
          <p:cNvGrpSpPr>
            <a:grpSpLocks/>
          </p:cNvGrpSpPr>
          <p:nvPr/>
        </p:nvGrpSpPr>
        <p:grpSpPr bwMode="auto">
          <a:xfrm>
            <a:off x="2359343" y="1619250"/>
            <a:ext cx="307975" cy="193675"/>
            <a:chOff x="1225" y="2417"/>
            <a:chExt cx="261" cy="132"/>
          </a:xfrm>
        </p:grpSpPr>
        <p:sp>
          <p:nvSpPr>
            <p:cNvPr id="742405" name="AutoShape 5">
              <a:extLst>
                <a:ext uri="{FF2B5EF4-FFF2-40B4-BE49-F238E27FC236}">
                  <a16:creationId xmlns:a16="http://schemas.microsoft.com/office/drawing/2014/main" id="{4C21C20B-DCB3-846B-29BE-5C57725332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354" y="2417"/>
              <a:ext cx="132" cy="13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42406" name="Line 6">
              <a:extLst>
                <a:ext uri="{FF2B5EF4-FFF2-40B4-BE49-F238E27FC236}">
                  <a16:creationId xmlns:a16="http://schemas.microsoft.com/office/drawing/2014/main" id="{601CBB23-EE6B-C323-1684-C7784289A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8" y="2419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42407" name="Line 7">
              <a:extLst>
                <a:ext uri="{FF2B5EF4-FFF2-40B4-BE49-F238E27FC236}">
                  <a16:creationId xmlns:a16="http://schemas.microsoft.com/office/drawing/2014/main" id="{D41531D1-F5A6-E45F-8288-E202097641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5" y="2542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  <p:sp>
        <p:nvSpPr>
          <p:cNvPr id="742408" name="AutoShape 8">
            <a:extLst>
              <a:ext uri="{FF2B5EF4-FFF2-40B4-BE49-F238E27FC236}">
                <a16:creationId xmlns:a16="http://schemas.microsoft.com/office/drawing/2014/main" id="{7C7D3807-BEB0-6C84-9577-CF2C0DC73CD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2262981" y="1980641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42409" name="AutoShape 9">
            <a:extLst>
              <a:ext uri="{FF2B5EF4-FFF2-40B4-BE49-F238E27FC236}">
                <a16:creationId xmlns:a16="http://schemas.microsoft.com/office/drawing/2014/main" id="{E25D51C7-3693-FAD1-9619-C8DF5FF9D3E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4016375" y="1978025"/>
            <a:ext cx="152400" cy="152400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>
            <a:extLst>
              <a:ext uri="{FF2B5EF4-FFF2-40B4-BE49-F238E27FC236}">
                <a16:creationId xmlns:a16="http://schemas.microsoft.com/office/drawing/2014/main" id="{30D9F0C6-C676-0071-6C05-C33735A72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Null Values</a:t>
            </a:r>
          </a:p>
        </p:txBody>
      </p:sp>
      <p:sp>
        <p:nvSpPr>
          <p:cNvPr id="738307" name="Rectangle 3">
            <a:extLst>
              <a:ext uri="{FF2B5EF4-FFF2-40B4-BE49-F238E27FC236}">
                <a16:creationId xmlns:a16="http://schemas.microsoft.com/office/drawing/2014/main" id="{135F1AD9-EB0A-3A1B-AFE3-E1AC8DCC1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063625"/>
            <a:ext cx="7620000" cy="4876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/>
              <a:t>It is possible for tuples to have a null value, denoted by </a:t>
            </a:r>
            <a:r>
              <a:rPr lang="en-US" altLang="en-US" i="1"/>
              <a:t>null</a:t>
            </a:r>
            <a:r>
              <a:rPr lang="en-US" altLang="en-US"/>
              <a:t>, for some of their attributes</a:t>
            </a:r>
          </a:p>
          <a:p>
            <a:pPr>
              <a:lnSpc>
                <a:spcPct val="120000"/>
              </a:lnSpc>
            </a:pPr>
            <a:r>
              <a:rPr lang="en-US" altLang="en-US" i="1"/>
              <a:t>null</a:t>
            </a:r>
            <a:r>
              <a:rPr lang="en-US" altLang="en-US"/>
              <a:t> signifies an unknown value or that a value does not exist.</a:t>
            </a:r>
          </a:p>
          <a:p>
            <a:pPr>
              <a:lnSpc>
                <a:spcPct val="120000"/>
              </a:lnSpc>
            </a:pPr>
            <a:r>
              <a:rPr lang="en-US" altLang="en-US"/>
              <a:t>The result of any arithmetic expression involving </a:t>
            </a:r>
            <a:r>
              <a:rPr lang="en-US" altLang="en-US" i="1"/>
              <a:t>null</a:t>
            </a:r>
            <a:r>
              <a:rPr lang="en-US" altLang="en-US"/>
              <a:t> is </a:t>
            </a:r>
            <a:r>
              <a:rPr lang="en-US" altLang="en-US" i="1"/>
              <a:t>null.</a:t>
            </a:r>
          </a:p>
          <a:p>
            <a:pPr>
              <a:lnSpc>
                <a:spcPct val="120000"/>
              </a:lnSpc>
            </a:pPr>
            <a:r>
              <a:rPr lang="en-US" altLang="en-US"/>
              <a:t>Aggregate functions simply ignore null values (as in SQL)</a:t>
            </a:r>
          </a:p>
          <a:p>
            <a:pPr>
              <a:lnSpc>
                <a:spcPct val="120000"/>
              </a:lnSpc>
            </a:pPr>
            <a:r>
              <a:rPr lang="en-US" altLang="en-US"/>
              <a:t>For duplicate elimination and grouping, null is treated like any other value, and two nulls are assumed to be  the same (as in SQL)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7d4a5b725_0_2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Operation</a:t>
            </a:r>
            <a:endParaRPr/>
          </a:p>
        </p:txBody>
      </p:sp>
      <p:sp>
        <p:nvSpPr>
          <p:cNvPr id="167" name="Google Shape;167;g147d4a5b725_0_29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90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The  </a:t>
            </a:r>
            <a:r>
              <a:rPr lang="en-US" sz="1700" b="1" dirty="0">
                <a:latin typeface="Arial"/>
                <a:ea typeface="Arial"/>
                <a:cs typeface="Arial"/>
                <a:sym typeface="Arial"/>
              </a:rPr>
              <a:t>selec</a:t>
            </a: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t operation selects tuples that satisfy a given predicate.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Notation:  𝞂 </a:t>
            </a:r>
            <a:r>
              <a:rPr lang="en-US" sz="2800" i="1" baseline="-25000" dirty="0"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(R)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 i="1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 is called the </a:t>
            </a:r>
            <a:r>
              <a:rPr lang="en-US" sz="17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selection predicate</a:t>
            </a:r>
            <a:endParaRPr sz="17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Example: select those tuples of the </a:t>
            </a:r>
            <a:r>
              <a:rPr lang="en-US" sz="1700" i="1" dirty="0">
                <a:latin typeface="Arial"/>
                <a:ea typeface="Arial"/>
                <a:cs typeface="Arial"/>
                <a:sym typeface="Arial"/>
              </a:rPr>
              <a:t>instructor</a:t>
            </a: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  relation where the instructor is in the “Physics” department.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Query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   𝞂</a:t>
            </a:r>
            <a:r>
              <a:rPr lang="en-US" sz="3200" i="1" baseline="-25000" dirty="0" err="1">
                <a:latin typeface="Arial"/>
                <a:ea typeface="Arial"/>
                <a:cs typeface="Arial"/>
                <a:sym typeface="Arial"/>
              </a:rPr>
              <a:t>dept_name</a:t>
            </a:r>
            <a:r>
              <a:rPr lang="en-US" sz="3200" i="1" baseline="-25000" dirty="0">
                <a:latin typeface="Arial"/>
                <a:ea typeface="Arial"/>
                <a:cs typeface="Arial"/>
                <a:sym typeface="Arial"/>
              </a:rPr>
              <a:t>=“Physics” </a:t>
            </a: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700" i="1" dirty="0">
                <a:latin typeface="Arial"/>
                <a:ea typeface="Arial"/>
                <a:cs typeface="Arial"/>
                <a:sym typeface="Arial"/>
              </a:rPr>
              <a:t>instructor</a:t>
            </a: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7366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 dirty="0">
                <a:solidFill>
                  <a:srgbClr val="FF993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Result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3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8" name="Google Shape;168;g147d4a5b725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874" y="4130488"/>
            <a:ext cx="6608426" cy="16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147d4a5b725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35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elvetica Neue"/>
              <a:buNone/>
            </a:pPr>
            <a:r>
              <a:rPr lang="en-US" sz="28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Operation – selection of rows (tuples)</a:t>
            </a:r>
            <a:endParaRPr/>
          </a:p>
        </p:txBody>
      </p:sp>
      <p:sp>
        <p:nvSpPr>
          <p:cNvPr id="181" name="Google Shape;181;p9"/>
          <p:cNvSpPr txBox="1"/>
          <p:nvPr/>
        </p:nvSpPr>
        <p:spPr>
          <a:xfrm>
            <a:off x="938212" y="1077912"/>
            <a:ext cx="16398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 r</a:t>
            </a:r>
            <a:endParaRPr/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850" y="1449387"/>
            <a:ext cx="1887537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 txBox="1"/>
          <p:nvPr/>
        </p:nvSpPr>
        <p:spPr>
          <a:xfrm>
            <a:off x="971550" y="3748087"/>
            <a:ext cx="20383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30186" marR="0" lvl="0" indent="-230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◼"/>
            </a:pPr>
            <a:r>
              <a:rPr lang="en-US" sz="24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</a:t>
            </a:r>
            <a:r>
              <a:rPr lang="en-US" sz="2400" b="0" i="0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A=B ^ D &gt; 5</a:t>
            </a:r>
            <a:r>
              <a:rPr lang="en-US" sz="2000" b="0" i="0" u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7d4a5b725_2_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Select- Practice Example</a:t>
            </a:r>
            <a:endParaRPr/>
          </a:p>
        </p:txBody>
      </p:sp>
      <p:pic>
        <p:nvPicPr>
          <p:cNvPr id="190" name="Google Shape;190;g147d4a5b725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9475"/>
            <a:ext cx="5140500" cy="40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47d4a5b725_2_0"/>
          <p:cNvSpPr txBox="1"/>
          <p:nvPr/>
        </p:nvSpPr>
        <p:spPr>
          <a:xfrm>
            <a:off x="5423440" y="879475"/>
            <a:ext cx="30756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Q: Find tuples from instructor relation where </a:t>
            </a:r>
            <a:r>
              <a:rPr lang="en-US" sz="1700" dirty="0" err="1">
                <a:latin typeface="Helvetica Neue"/>
                <a:ea typeface="Helvetica Neue"/>
                <a:cs typeface="Helvetica Neue"/>
                <a:sym typeface="Helvetica Neue"/>
              </a:rPr>
              <a:t>dept_name</a:t>
            </a: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 is computer science</a:t>
            </a: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Q: Find the tuples from instructor where salary is greater than 80000</a:t>
            </a: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Q: Find the tuples from instructor where </a:t>
            </a:r>
            <a:r>
              <a:rPr lang="en-US" sz="1700" dirty="0" err="1">
                <a:latin typeface="Helvetica Neue"/>
                <a:ea typeface="Helvetica Neue"/>
                <a:cs typeface="Helvetica Neue"/>
                <a:sym typeface="Helvetica Neue"/>
              </a:rPr>
              <a:t>dept_name</a:t>
            </a:r>
            <a:r>
              <a:rPr lang="en-US" sz="1700" dirty="0">
                <a:latin typeface="Helvetica Neue"/>
                <a:ea typeface="Helvetica Neue"/>
                <a:cs typeface="Helvetica Neue"/>
                <a:sym typeface="Helvetica Neue"/>
              </a:rPr>
              <a:t> is finance or salary is greater than 80000</a:t>
            </a:r>
            <a:endParaRPr sz="17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47d4a5b725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357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806450" y="920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None/>
            </a:pPr>
            <a:r>
              <a:rPr lang="en-US" sz="2400" b="1" i="0" u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Operation – selection of columns (Attributes) </a:t>
            </a:r>
            <a:endParaRPr/>
          </a:p>
        </p:txBody>
      </p:sp>
      <p:sp>
        <p:nvSpPr>
          <p:cNvPr id="204" name="Google Shape;204;p10"/>
          <p:cNvSpPr txBox="1">
            <a:spLocks noGrp="1"/>
          </p:cNvSpPr>
          <p:nvPr>
            <p:ph type="body" idx="1"/>
          </p:nvPr>
        </p:nvSpPr>
        <p:spPr>
          <a:xfrm>
            <a:off x="377825" y="1077912"/>
            <a:ext cx="2441575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</a:t>
            </a:r>
            <a:r>
              <a:rPr lang="en-US" sz="1800" b="0" i="1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</a:t>
            </a:r>
            <a:r>
              <a:rPr lang="en-US" sz="18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sp>
        <p:nvSpPr>
          <p:cNvPr id="205" name="Google Shape;205;p10"/>
          <p:cNvSpPr txBox="1"/>
          <p:nvPr/>
        </p:nvSpPr>
        <p:spPr>
          <a:xfrm>
            <a:off x="990600" y="4114800"/>
            <a:ext cx="70294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914400" y="3962400"/>
            <a:ext cx="70294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533400" y="4114800"/>
            <a:ext cx="70294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10"/>
          <p:cNvSpPr txBox="1"/>
          <p:nvPr/>
        </p:nvSpPr>
        <p:spPr>
          <a:xfrm>
            <a:off x="407987" y="4140200"/>
            <a:ext cx="70294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404812" y="3659187"/>
            <a:ext cx="2057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lang="en-US" sz="1600" b="0" i="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/>
          </a:p>
        </p:txBody>
      </p:sp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162" y="1189037"/>
            <a:ext cx="2708275" cy="443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/>
          <p:nvPr/>
        </p:nvSpPr>
        <p:spPr>
          <a:xfrm>
            <a:off x="723900" y="3597275"/>
            <a:ext cx="1468437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∏</a:t>
            </a:r>
            <a:r>
              <a:rPr lang="en-US" sz="24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A,C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1201</Words>
  <Application>Microsoft Office PowerPoint</Application>
  <PresentationFormat>On-screen Show (4:3)</PresentationFormat>
  <Paragraphs>266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Times New Roman</vt:lpstr>
      <vt:lpstr>Calibri</vt:lpstr>
      <vt:lpstr>Noto Sans Symbols</vt:lpstr>
      <vt:lpstr>Helvetica Neue</vt:lpstr>
      <vt:lpstr>Helvetica</vt:lpstr>
      <vt:lpstr>Monotype Sorts</vt:lpstr>
      <vt:lpstr>Arial</vt:lpstr>
      <vt:lpstr>Calibri Light</vt:lpstr>
      <vt:lpstr>Arimo</vt:lpstr>
      <vt:lpstr>Office Theme</vt:lpstr>
      <vt:lpstr>2_db-5-grey</vt:lpstr>
      <vt:lpstr>Office Theme</vt:lpstr>
      <vt:lpstr>Office Theme</vt:lpstr>
      <vt:lpstr>Chapter 2: Introduction to Relational Model</vt:lpstr>
      <vt:lpstr>Relational Query Languages</vt:lpstr>
      <vt:lpstr>Relational Algebra</vt:lpstr>
      <vt:lpstr>Select Operation</vt:lpstr>
      <vt:lpstr>PowerPoint Presentation</vt:lpstr>
      <vt:lpstr>Select Operation – selection of rows (tuples)</vt:lpstr>
      <vt:lpstr>Select- Practice Example</vt:lpstr>
      <vt:lpstr>PowerPoint Presentation</vt:lpstr>
      <vt:lpstr>Project Operation – selection of columns (Attributes) </vt:lpstr>
      <vt:lpstr>PowerPoint Presentation</vt:lpstr>
      <vt:lpstr>Project- Practice example</vt:lpstr>
      <vt:lpstr>Composition of Relational Operations</vt:lpstr>
      <vt:lpstr>Practice Problems</vt:lpstr>
      <vt:lpstr>PowerPoint Presentation</vt:lpstr>
      <vt:lpstr>Union of two relations</vt:lpstr>
      <vt:lpstr>PowerPoint Presentation</vt:lpstr>
      <vt:lpstr>PowerPoint Presentation</vt:lpstr>
      <vt:lpstr>PowerPoint Presentation</vt:lpstr>
      <vt:lpstr>Set difference of two relations</vt:lpstr>
      <vt:lpstr>PowerPoint Presentation</vt:lpstr>
      <vt:lpstr>Set intersection of two relations</vt:lpstr>
      <vt:lpstr>PowerPoint Presentation</vt:lpstr>
      <vt:lpstr>PowerPoint Presentation</vt:lpstr>
      <vt:lpstr>joining two relations -- Cartesian-product</vt:lpstr>
      <vt:lpstr>Cartesian-product – naming issue</vt:lpstr>
      <vt:lpstr>PowerPoint Presentation</vt:lpstr>
      <vt:lpstr>PowerPoint Presentation</vt:lpstr>
      <vt:lpstr>PowerPoint Presentation</vt:lpstr>
      <vt:lpstr>Joining two relations – Natural Join</vt:lpstr>
      <vt:lpstr>Natural Join Example</vt:lpstr>
      <vt:lpstr>Natural Join and Theta Join</vt:lpstr>
      <vt:lpstr>Outer Join</vt:lpstr>
      <vt:lpstr>Left outer join : Example</vt:lpstr>
      <vt:lpstr>Right outer join : Example</vt:lpstr>
      <vt:lpstr>Outer Join – Example</vt:lpstr>
      <vt:lpstr>Outer Join – Example</vt:lpstr>
      <vt:lpstr>Outer Join – Example</vt:lpstr>
      <vt:lpstr>Outer Join using Joins</vt:lpstr>
      <vt:lpstr>Null Values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Intro to Relational Model</dc:title>
  <dc:creator>Marilyn Turnamian</dc:creator>
  <cp:lastModifiedBy>Priyambada Subudhi</cp:lastModifiedBy>
  <cp:revision>2</cp:revision>
  <dcterms:created xsi:type="dcterms:W3CDTF">1999-11-04T20:50:09Z</dcterms:created>
  <dcterms:modified xsi:type="dcterms:W3CDTF">2022-08-24T05:31:14Z</dcterms:modified>
</cp:coreProperties>
</file>